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05" r:id="rId5"/>
    <p:sldId id="306" r:id="rId6"/>
    <p:sldId id="258" r:id="rId7"/>
    <p:sldId id="259" r:id="rId8"/>
    <p:sldId id="317" r:id="rId9"/>
    <p:sldId id="319" r:id="rId10"/>
    <p:sldId id="320" r:id="rId11"/>
    <p:sldId id="318" r:id="rId12"/>
    <p:sldId id="321" r:id="rId13"/>
    <p:sldId id="322" r:id="rId14"/>
    <p:sldId id="323" r:id="rId15"/>
    <p:sldId id="325" r:id="rId16"/>
    <p:sldId id="324" r:id="rId17"/>
    <p:sldId id="326" r:id="rId18"/>
    <p:sldId id="327" r:id="rId19"/>
    <p:sldId id="328" r:id="rId20"/>
    <p:sldId id="314" r:id="rId21"/>
    <p:sldId id="329" r:id="rId22"/>
    <p:sldId id="309" r:id="rId23"/>
    <p:sldId id="260" r:id="rId24"/>
    <p:sldId id="330" r:id="rId25"/>
    <p:sldId id="316" r:id="rId26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9" autoAdjust="0"/>
    <p:restoredTop sz="94879" autoAdjust="0"/>
  </p:normalViewPr>
  <p:slideViewPr>
    <p:cSldViewPr snapToGrid="0">
      <p:cViewPr varScale="1">
        <p:scale>
          <a:sx n="64" d="100"/>
          <a:sy n="64" d="100"/>
        </p:scale>
        <p:origin x="11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9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en-US"/>
          </a:defPPr>
        </a:lstStyle>
        <a:p>
          <a:pPr rtl="0"/>
          <a:endParaRPr lang="en-US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en-US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Первое правило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30A490C8-22B4-4D68-875C-0F0DE2FF864D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en-US"/>
          </a:defPPr>
        </a:lstStyle>
        <a:p>
          <a:pPr algn="ctr" rtl="0"/>
          <a:r>
            <a:rPr lang="ru-RU" sz="32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Ласковые слова</a:t>
          </a:r>
        </a:p>
      </dgm:t>
    </dgm:pt>
    <dgm:pt modelId="{035C64B0-4F0C-4FD1-BD23-B1D4C9887CBE}" type="parTrans" cxnId="{381FE1CC-8184-4745-8EB3-6DE11655998D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45495DA8-8707-41E3-A12B-FA5766269C44}" type="sibTrans" cxnId="{381FE1CC-8184-4745-8EB3-6DE11655998D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B1AFA1AF-0FF8-45B3-A6D0-0E255A2F637D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en-US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Второе правило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88649F7A-400B-4056-965D-C9AC0B3AD942}" type="sibTrans" cxnId="{F28D7702-2FC3-49BD-BB13-C989E5EE622A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50418D2B-9486-42DE-AFDD-1D31420040FF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en-US"/>
          </a:defPPr>
        </a:lstStyle>
        <a:p>
          <a:pPr algn="ctr" rtl="0"/>
          <a:r>
            <a:rPr lang="ru-RU" sz="32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Объятия</a:t>
          </a:r>
        </a:p>
      </dgm:t>
    </dgm:pt>
    <dgm:pt modelId="{D5A17F6B-93F5-442B-938A-0F38C281BE88}" type="parTrans" cxnId="{5A5BA622-5DEB-48B9-88D9-C1DE36C711E5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1D87A0A5-8024-4710-846B-D5BFAC785107}" type="sibTrans" cxnId="{5A5BA622-5DEB-48B9-88D9-C1DE36C711E5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en-US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Третье правило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en-US"/>
          </a:defPPr>
        </a:lstStyle>
        <a:p>
          <a:pPr algn="ctr" rtl="0"/>
          <a:r>
            <a:rPr lang="ru-RU" sz="32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Забота</a:t>
          </a: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en-US"/>
          </a:defPPr>
        </a:lstStyle>
        <a:p>
          <a:pPr rtl="0"/>
          <a:endParaRPr lang="ru-RU" noProof="0" dirty="0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3" custLinFactNeighborY="-56478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3" custScaleY="173526" custLinFactNeighborY="13200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3" custLinFactNeighborY="-56478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3" custScaleY="173526" custLinFactNeighborY="13200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3" custLinFactNeighborY="-56478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3" custScaleY="173526" custLinFactNeighborY="13200">
        <dgm:presLayoutVars/>
      </dgm:prSet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0090" y="0"/>
          <a:ext cx="3426543" cy="1027963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Первое правило</a:t>
          </a:r>
        </a:p>
      </dsp:txBody>
      <dsp:txXfrm>
        <a:off x="10090" y="0"/>
        <a:ext cx="3426543" cy="1027963"/>
      </dsp:txXfrm>
    </dsp:sp>
    <dsp:sp modelId="{22359DD7-1BFB-4900-BAE6-6084F2F57988}">
      <dsp:nvSpPr>
        <dsp:cNvPr id="0" name=""/>
        <dsp:cNvSpPr/>
      </dsp:nvSpPr>
      <dsp:spPr>
        <a:xfrm>
          <a:off x="10090" y="1125291"/>
          <a:ext cx="3426543" cy="206169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Ласковые слова</a:t>
          </a:r>
        </a:p>
      </dsp:txBody>
      <dsp:txXfrm>
        <a:off x="10090" y="1125291"/>
        <a:ext cx="3426543" cy="2061697"/>
      </dsp:txXfrm>
    </dsp:sp>
    <dsp:sp modelId="{C4F84DEA-2002-4D32-8E80-70EEE05E345A}">
      <dsp:nvSpPr>
        <dsp:cNvPr id="0" name=""/>
        <dsp:cNvSpPr/>
      </dsp:nvSpPr>
      <dsp:spPr>
        <a:xfrm>
          <a:off x="3544528" y="0"/>
          <a:ext cx="3426543" cy="1027963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Второе правило</a:t>
          </a:r>
        </a:p>
      </dsp:txBody>
      <dsp:txXfrm>
        <a:off x="3544528" y="0"/>
        <a:ext cx="3426543" cy="1027963"/>
      </dsp:txXfrm>
    </dsp:sp>
    <dsp:sp modelId="{4FEB85EB-D046-4CDB-8A62-BBCE260C4490}">
      <dsp:nvSpPr>
        <dsp:cNvPr id="0" name=""/>
        <dsp:cNvSpPr/>
      </dsp:nvSpPr>
      <dsp:spPr>
        <a:xfrm>
          <a:off x="3544528" y="1086884"/>
          <a:ext cx="3426543" cy="2118687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Объятия</a:t>
          </a:r>
        </a:p>
      </dsp:txBody>
      <dsp:txXfrm>
        <a:off x="3544528" y="1086884"/>
        <a:ext cx="3426543" cy="2118687"/>
      </dsp:txXfrm>
    </dsp:sp>
    <dsp:sp modelId="{49B7F8FA-D256-41EF-9327-52A3551D9A60}">
      <dsp:nvSpPr>
        <dsp:cNvPr id="0" name=""/>
        <dsp:cNvSpPr/>
      </dsp:nvSpPr>
      <dsp:spPr>
        <a:xfrm>
          <a:off x="7078966" y="0"/>
          <a:ext cx="3426543" cy="1027963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773" tIns="270773" rIns="270773" bIns="270773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Третье правило</a:t>
          </a:r>
        </a:p>
      </dsp:txBody>
      <dsp:txXfrm>
        <a:off x="7078966" y="0"/>
        <a:ext cx="3426543" cy="1027963"/>
      </dsp:txXfrm>
    </dsp:sp>
    <dsp:sp modelId="{6B5FE59C-B471-448A-AA7A-B526DCC4D4CA}">
      <dsp:nvSpPr>
        <dsp:cNvPr id="0" name=""/>
        <dsp:cNvSpPr/>
      </dsp:nvSpPr>
      <dsp:spPr>
        <a:xfrm>
          <a:off x="7078966" y="1086884"/>
          <a:ext cx="3426543" cy="211868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466" tIns="338466" rIns="338466" bIns="338466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Забота</a:t>
          </a:r>
        </a:p>
      </dsp:txBody>
      <dsp:txXfrm>
        <a:off x="7078966" y="1086884"/>
        <a:ext cx="3426543" cy="211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Горизонтальный список действий"/>
  <dgm:desc val="Используется для отображения непоследовательных или сгруппированных списков данных. Хорошо работает с большими объемами текста. Весь текст выделен равномерно, направление не подразумевается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0F98E32F-FB6F-48F7-8751-C5C70D8BD5AD}" type="datetime1">
              <a:rPr lang="ru-RU" smtClean="0"/>
              <a:t>15.11.2023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fld id="{7E86FC20-CDF8-4E4D-BD62-33442391135B}" type="datetime1">
              <a:rPr lang="ru-RU" smtClean="0"/>
              <a:pPr/>
              <a:t>15.11.2023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4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9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85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0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95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74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89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83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25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96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6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2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3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1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78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82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77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en-US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en-US" sz="2400"/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en-US">
                <a:latin typeface="Times New Roman" panose="02020603050405020304" pitchFamily="18" charset="0"/>
                <a:cs typeface="Times New Roman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US" sz="1600"/>
            </a:lvl1pPr>
            <a:lvl2pPr>
              <a:buClr>
                <a:srgbClr val="73292A"/>
              </a:buClr>
              <a:defRPr lang="en-US" sz="1400"/>
            </a:lvl2pPr>
            <a:lvl3pPr>
              <a:buClr>
                <a:srgbClr val="73292A"/>
              </a:buClr>
              <a:defRPr lang="en-US" sz="1200"/>
            </a:lvl3pPr>
            <a:lvl4pPr>
              <a:buClr>
                <a:srgbClr val="73292A"/>
              </a:buClr>
              <a:defRPr lang="en-US" sz="1100"/>
            </a:lvl4pPr>
            <a:lvl5pPr>
              <a:buClr>
                <a:srgbClr val="73292A"/>
              </a:buClr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US" sz="1600"/>
            </a:lvl1pPr>
            <a:lvl2pPr>
              <a:buClr>
                <a:srgbClr val="73292A"/>
              </a:buClr>
              <a:defRPr lang="en-US" sz="1400"/>
            </a:lvl2pPr>
            <a:lvl3pPr>
              <a:buClr>
                <a:srgbClr val="73292A"/>
              </a:buClr>
              <a:defRPr lang="en-US" sz="1200"/>
            </a:lvl3pPr>
            <a:lvl4pPr>
              <a:buClr>
                <a:srgbClr val="73292A"/>
              </a:buClr>
              <a:defRPr lang="en-US" sz="1100"/>
            </a:lvl4pPr>
            <a:lvl5pPr>
              <a:buClr>
                <a:srgbClr val="73292A"/>
              </a:buClr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US" sz="1600"/>
            </a:lvl1pPr>
            <a:lvl2pPr>
              <a:buClr>
                <a:srgbClr val="73292A"/>
              </a:buClr>
              <a:defRPr lang="en-US" sz="1400"/>
            </a:lvl2pPr>
            <a:lvl3pPr>
              <a:buClr>
                <a:srgbClr val="73292A"/>
              </a:buClr>
              <a:defRPr lang="en-US" sz="1200"/>
            </a:lvl3pPr>
            <a:lvl4pPr>
              <a:buClr>
                <a:srgbClr val="73292A"/>
              </a:buClr>
              <a:defRPr lang="en-US" sz="1100"/>
            </a:lvl4pPr>
            <a:lvl5pPr>
              <a:buClr>
                <a:srgbClr val="73292A"/>
              </a:buClr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en-US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en-US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US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US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US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US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 sz="2000"/>
            </a:lvl4pPr>
            <a:lvl5pPr>
              <a:defRPr lang="en-US" sz="2000"/>
            </a:lvl5pPr>
            <a:lvl6pPr>
              <a:defRPr lang="en-US" sz="2000"/>
            </a:lvl6pPr>
            <a:lvl7pPr>
              <a:defRPr lang="en-US" sz="2000"/>
            </a:lvl7pPr>
            <a:lvl8pPr>
              <a:defRPr lang="en-US" sz="2000"/>
            </a:lvl8pPr>
            <a:lvl9pPr>
              <a:defRPr lang="en-US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US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en-US" sz="3200"/>
            </a:lvl1pPr>
            <a:lvl2pPr marL="457200" indent="0">
              <a:buNone/>
              <a:defRPr lang="en-US" sz="2800"/>
            </a:lvl2pPr>
            <a:lvl3pPr marL="914400" indent="0">
              <a:buNone/>
              <a:defRPr lang="en-US" sz="2400"/>
            </a:lvl3pPr>
            <a:lvl4pPr marL="1371600" indent="0">
              <a:buNone/>
              <a:defRPr lang="en-US" sz="2000"/>
            </a:lvl4pPr>
            <a:lvl5pPr marL="1828800" indent="0">
              <a:buNone/>
              <a:defRPr lang="en-U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 rt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en-US" sz="2400"/>
            </a:lvl1pPr>
            <a:lvl2pPr marL="228600">
              <a:buClr>
                <a:srgbClr val="73292A"/>
              </a:buClr>
              <a:defRPr lang="en-US" sz="2000"/>
            </a:lvl2pPr>
            <a:lvl3pPr marL="685800">
              <a:buClr>
                <a:srgbClr val="73292A"/>
              </a:buClr>
              <a:defRPr lang="en-US" sz="1800"/>
            </a:lvl3pPr>
            <a:lvl4pPr marL="1143000">
              <a:buClr>
                <a:srgbClr val="73292A"/>
              </a:buClr>
              <a:defRPr lang="en-US" sz="1600"/>
            </a:lvl4pPr>
            <a:lvl5pPr marL="1600200">
              <a:buClr>
                <a:srgbClr val="73292A"/>
              </a:buClr>
              <a:defRPr lang="en-US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en-US">
                <a:latin typeface="Times New Roman" panose="02020603050405020304" pitchFamily="18" charset="0"/>
                <a:cs typeface="Times New Roman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en-US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US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US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US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en-US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en-US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US">
                <a:latin typeface="Times New Roman" panose="02020603050405020304" pitchFamily="18" charset="0"/>
                <a:cs typeface="Times New Roman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US">
                <a:latin typeface="Times New Roman" panose="02020603050405020304" pitchFamily="18" charset="0"/>
                <a:cs typeface="Times New Roman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en-US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en-US" sz="2400">
                <a:solidFill>
                  <a:schemeClr val="accent3"/>
                </a:solidFill>
              </a:defRPr>
            </a:lvl1pPr>
            <a:lvl2pPr marL="457200" indent="0">
              <a:buNone/>
              <a:defRPr 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US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US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en-US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US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US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US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US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F:\&#1057;&#1077;&#1084;&#1080;&#1085;&#1072;&#1088;%20&#1054;&#1042;&#1047;\3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F:\&#1057;&#1077;&#1084;&#1080;&#1085;&#1072;&#1088;%20&#1054;&#1042;&#1047;\4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5\Desktop\&#1057;&#1077;&#1084;&#1080;&#1085;&#1072;&#1088;%20&#1054;&#1042;&#1047;%20-%20&#1096;&#1082;&#1086;&#1083;&#1072;%207\&#1057;&#1084;&#1077;&#1093;%20&#1089;&#1082;&#1074;&#1086;&#1079;&#1100;%20&#1089;&#1083;&#1105;&#1079;&#1099;33%20(%20&#1054;&#1090;&#1088;&#1099;&#1074;&#1086;&#1082;%20&#1080;&#1079;%20&#1093;&#1092;%20quot&#1047;&#1074;&#1105;&#1079;&#1076;&#1086;&#1095;&#1082;&#1080;%20&#1085;&#1072;%20&#1047;&#1077;&#1084;&#1083;&#1077;quot)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731625"/>
            <a:ext cx="6693408" cy="131269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sz="4000" dirty="0"/>
              <a:t>Семинар – практикум </a:t>
            </a:r>
            <a:br>
              <a:rPr lang="ru-RU" sz="4000" dirty="0"/>
            </a:br>
            <a:r>
              <a:rPr lang="ru-RU" sz="4000" dirty="0"/>
              <a:t>«Чем я могу помочь </a:t>
            </a:r>
            <a:br>
              <a:rPr lang="ru-RU" sz="4000" dirty="0"/>
            </a:br>
            <a:r>
              <a:rPr lang="ru-RU" sz="4000" dirty="0"/>
              <a:t>своему ребёнку?»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10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137E44-DF22-C247-D2E1-5CE0F36FFD02}"/>
              </a:ext>
            </a:extLst>
          </p:cNvPr>
          <p:cNvSpPr txBox="1"/>
          <p:nvPr/>
        </p:nvSpPr>
        <p:spPr>
          <a:xfrm>
            <a:off x="1450258" y="279544"/>
            <a:ext cx="92914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5400" dirty="0"/>
              <a:t>Грамматический строй речи</a:t>
            </a:r>
            <a:endParaRPr lang="ru-RU" sz="5400" dirty="0"/>
          </a:p>
        </p:txBody>
      </p:sp>
      <p:pic>
        <p:nvPicPr>
          <p:cNvPr id="2" name="Picture 4" descr="https://ds02.infourok.ru/uploads/ex/05bc/000583fb-718b1903/hello_html_313abfec.png">
            <a:extLst>
              <a:ext uri="{FF2B5EF4-FFF2-40B4-BE49-F238E27FC236}">
                <a16:creationId xmlns:a16="http://schemas.microsoft.com/office/drawing/2014/main" id="{691F75D9-A78F-1EA0-5C69-195195212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33" y="1143000"/>
            <a:ext cx="69500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11</a:t>
            </a:fld>
            <a:endParaRPr lang="ru-RU"/>
          </a:p>
        </p:txBody>
      </p:sp>
      <p:pic>
        <p:nvPicPr>
          <p:cNvPr id="3" name="Picture 2" descr="http://perviydoc.ru/docs/24/23262/conv_1/file1_html_m1528f78e.jpg">
            <a:extLst>
              <a:ext uri="{FF2B5EF4-FFF2-40B4-BE49-F238E27FC236}">
                <a16:creationId xmlns:a16="http://schemas.microsoft.com/office/drawing/2014/main" id="{1AC7862D-8230-441C-85A3-F7488E318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38" y="21326"/>
            <a:ext cx="5994170" cy="559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322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/>
              <a:t>A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C73102-CDD9-5576-E7B9-9522654D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t>12</a:t>
            </a:fld>
            <a:endParaRPr lang="ru-RU"/>
          </a:p>
        </p:txBody>
      </p:sp>
      <p:pic>
        <p:nvPicPr>
          <p:cNvPr id="12" name="Picture 2" descr="http://perviydoc.ru/docs/24/23262/conv_1/file1_html_11102c32.jpg">
            <a:extLst>
              <a:ext uri="{FF2B5EF4-FFF2-40B4-BE49-F238E27FC236}">
                <a16:creationId xmlns:a16="http://schemas.microsoft.com/office/drawing/2014/main" id="{3E6F9FF4-23DF-48BB-7073-E6DC7B241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 r="9157"/>
          <a:stretch>
            <a:fillRect/>
          </a:stretch>
        </p:blipFill>
        <p:spPr bwMode="auto">
          <a:xfrm>
            <a:off x="7043930" y="208973"/>
            <a:ext cx="5123789" cy="614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758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13</a:t>
            </a:fld>
            <a:endParaRPr lang="ru-RU"/>
          </a:p>
        </p:txBody>
      </p:sp>
      <p:pic>
        <p:nvPicPr>
          <p:cNvPr id="2" name="Picture 2" descr="https://zabavnik.club/wp-content/uploads/2018/02/rebusy_kartinki_16_01143159.jpg">
            <a:extLst>
              <a:ext uri="{FF2B5EF4-FFF2-40B4-BE49-F238E27FC236}">
                <a16:creationId xmlns:a16="http://schemas.microsoft.com/office/drawing/2014/main" id="{174592A7-AE44-023D-A594-0231718E1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04" y="136525"/>
            <a:ext cx="5668604" cy="566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99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14</a:t>
            </a:fld>
            <a:endParaRPr lang="ru-RU"/>
          </a:p>
        </p:txBody>
      </p:sp>
      <p:pic>
        <p:nvPicPr>
          <p:cNvPr id="3" name="Picture 2" descr="https://s.poembook.ru/theme/84/13/fb/0f53896dad48e9a59c491eb5bad5e8e9ab82f21e.jpeg">
            <a:extLst>
              <a:ext uri="{FF2B5EF4-FFF2-40B4-BE49-F238E27FC236}">
                <a16:creationId xmlns:a16="http://schemas.microsoft.com/office/drawing/2014/main" id="{569B8FB7-ECE4-3972-3D5C-BCA481339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75" y="136525"/>
            <a:ext cx="7424002" cy="556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49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15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44E30-6C01-7CF8-F17F-2A93F880B63F}"/>
              </a:ext>
            </a:extLst>
          </p:cNvPr>
          <p:cNvSpPr txBox="1"/>
          <p:nvPr/>
        </p:nvSpPr>
        <p:spPr>
          <a:xfrm>
            <a:off x="3588872" y="136525"/>
            <a:ext cx="75019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3200" dirty="0"/>
              <a:t>Найди спрятавшиеся имена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FE6C6-C5C8-9EBA-8FFB-7615A4BFC5D8}"/>
              </a:ext>
            </a:extLst>
          </p:cNvPr>
          <p:cNvSpPr txBox="1"/>
          <p:nvPr/>
        </p:nvSpPr>
        <p:spPr>
          <a:xfrm>
            <a:off x="1101213" y="721299"/>
            <a:ext cx="998957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Принесите кофе дяде. </a:t>
            </a:r>
          </a:p>
          <a:p>
            <a:pPr>
              <a:buClr>
                <a:srgbClr val="90C226"/>
              </a:buClr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Принесите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лежат бигуди мамы?</a:t>
            </a:r>
          </a:p>
          <a:p>
            <a:pPr>
              <a:buClr>
                <a:srgbClr val="90C226"/>
              </a:buClr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лежат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бигу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раньше на месте панорамы?</a:t>
            </a:r>
          </a:p>
          <a:p>
            <a:pPr>
              <a:buClr>
                <a:srgbClr val="90C226"/>
              </a:buClr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раньше на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орамы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Зашел баран на поле гороха и остановился.</a:t>
            </a:r>
          </a:p>
          <a:p>
            <a:pPr>
              <a:buClr>
                <a:srgbClr val="90C226"/>
              </a:buClr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Зашел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гороха и остановился.</a:t>
            </a:r>
          </a:p>
          <a:p>
            <a:pPr>
              <a:buClr>
                <a:srgbClr val="90C226"/>
              </a:buClr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Зашел баран на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ороха и остановился.</a:t>
            </a:r>
          </a:p>
          <a:p>
            <a:pPr>
              <a:buClr>
                <a:srgbClr val="90C226"/>
              </a:buClr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Зашел баран на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оха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остановился.</a:t>
            </a:r>
          </a:p>
        </p:txBody>
      </p:sp>
    </p:spTree>
    <p:extLst>
      <p:ext uri="{BB962C8B-B14F-4D97-AF65-F5344CB8AC3E}">
        <p14:creationId xmlns:p14="http://schemas.microsoft.com/office/powerpoint/2010/main" val="2310330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55C5B04E-467B-D635-55A0-3D04B7A9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4" name="3.mp4">
            <a:hlinkClick r:id="" action="ppaction://media"/>
            <a:extLst>
              <a:ext uri="{FF2B5EF4-FFF2-40B4-BE49-F238E27FC236}">
                <a16:creationId xmlns:a16="http://schemas.microsoft.com/office/drawing/2014/main" id="{CBFF2125-1C87-D1EE-58D4-66459D22079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2404872"/>
            <a:ext cx="10763250" cy="200253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br>
              <a:rPr lang="ru-RU" altLang="ru-RU" sz="4400" dirty="0"/>
            </a:br>
            <a:r>
              <a:rPr lang="ru-RU" altLang="ru-RU" sz="4800" dirty="0"/>
              <a:t>Чем я могу помочь своему ребёнку?</a:t>
            </a:r>
            <a:endParaRPr lang="ru-RU" sz="4800" spc="-100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184" y="1927017"/>
            <a:ext cx="941832" cy="193675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35467" y="2922369"/>
            <a:ext cx="945473" cy="193675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91DCB1-1B3E-7FC3-F761-19F1F9482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845" y="1369185"/>
            <a:ext cx="4922642" cy="42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60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</a:rPr>
              <a:t>Правила воспитания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2F00B7-F64B-BD9F-339A-EE343262F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8664" y="6356350"/>
            <a:ext cx="4114800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t>19</a:t>
            </a:fld>
            <a:endParaRPr lang="ru-RU" dirty="0"/>
          </a:p>
        </p:txBody>
      </p:sp>
      <p:graphicFrame>
        <p:nvGraphicFramePr>
          <p:cNvPr id="7" name="Объект 3" descr="Временная шкала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551732"/>
              </p:ext>
            </p:extLst>
          </p:nvPr>
        </p:nvGraphicFramePr>
        <p:xfrm>
          <a:off x="838200" y="2990850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sz="3200" dirty="0"/>
              <a:t>познакомить родителей с системой работы школьных специалистов с детьми с ОВЗ и актуализировать собственные ресурсы для помощи детям </a:t>
            </a:r>
            <a:br>
              <a:rPr lang="ru-RU" dirty="0"/>
            </a:b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EB5BF14E-11F3-4266-E00F-065A4B35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4" name="4.mp4">
            <a:hlinkClick r:id="" action="ppaction://media"/>
            <a:extLst>
              <a:ext uri="{FF2B5EF4-FFF2-40B4-BE49-F238E27FC236}">
                <a16:creationId xmlns:a16="http://schemas.microsoft.com/office/drawing/2014/main" id="{B4CC1C93-C739-9DD2-FE95-D01109D7C2A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23" y="4375847"/>
            <a:ext cx="10256667" cy="731520"/>
          </a:xfrm>
        </p:spPr>
        <p:txBody>
          <a:bodyPr rtlCol="0">
            <a:normAutofit fontScale="90000"/>
          </a:bodyPr>
          <a:lstStyle>
            <a:defPPr>
              <a:defRPr lang="en-US"/>
            </a:defPPr>
          </a:lstStyle>
          <a:p>
            <a:pPr rtl="0"/>
            <a:r>
              <a:rPr lang="ru-RU" altLang="ru-RU" dirty="0"/>
              <a:t>Нами были использованы фрагменты из фильма </a:t>
            </a:r>
            <a:r>
              <a:rPr lang="ru-RU" altLang="ru-RU" dirty="0">
                <a:solidFill>
                  <a:srgbClr val="FFC000"/>
                </a:solidFill>
              </a:rPr>
              <a:t>«Звёздочки на Земле»</a:t>
            </a:r>
            <a:r>
              <a:rPr lang="ru-RU" altLang="ru-RU" dirty="0"/>
              <a:t> Индия,  2007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968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мех сквозь слёзы33 ( Отрывок из хф quotЗвёздочки на Землеquot).mp4">
            <a:hlinkClick r:id="" action="ppaction://media"/>
            <a:extLst>
              <a:ext uri="{FF2B5EF4-FFF2-40B4-BE49-F238E27FC236}">
                <a16:creationId xmlns:a16="http://schemas.microsoft.com/office/drawing/2014/main" id="{77D75724-C588-F330-EB8A-78D8E119096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993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/>
              <a:t>Задания для детей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/>
              <a:t>логопедические и психологические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36" name="Picture 2" descr="https://fs00.infourok.ru/images/doc/115/135321/img7.jpg">
            <a:extLst>
              <a:ext uri="{FF2B5EF4-FFF2-40B4-BE49-F238E27FC236}">
                <a16:creationId xmlns:a16="http://schemas.microsoft.com/office/drawing/2014/main" id="{9EDB5D85-6110-CBE3-E732-8F8F54B45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9380" r="8620" b="8234"/>
          <a:stretch>
            <a:fillRect/>
          </a:stretch>
        </p:blipFill>
        <p:spPr bwMode="auto">
          <a:xfrm>
            <a:off x="2094873" y="136525"/>
            <a:ext cx="8002254" cy="541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22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2481269"/>
            <a:ext cx="8695944" cy="1325880"/>
          </a:xfrm>
        </p:spPr>
        <p:txBody>
          <a:bodyPr rtlCol="0">
            <a:noAutofit/>
          </a:bodyPr>
          <a:lstStyle>
            <a:defPPr>
              <a:defRPr lang="en-US"/>
            </a:defPPr>
          </a:lstStyle>
          <a:p>
            <a:pPr rtl="0"/>
            <a:r>
              <a:rPr lang="ru-RU" altLang="ru-RU" sz="5400" dirty="0"/>
              <a:t>Лес, хлеб, окно, стул, вода, брат, конь, гриб, игла, мед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5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2481269"/>
            <a:ext cx="8695944" cy="1325880"/>
          </a:xfrm>
        </p:spPr>
        <p:txBody>
          <a:bodyPr rtlCol="0">
            <a:noAutofit/>
          </a:bodyPr>
          <a:lstStyle>
            <a:defPPr>
              <a:defRPr lang="en-US"/>
            </a:defPPr>
          </a:lstStyle>
          <a:p>
            <a:r>
              <a:rPr lang="ru-RU" altLang="ru-RU" sz="5400" dirty="0"/>
              <a:t>Лес, хлеб, окно, стул, вода, брат, конь, гриб, игла, мед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137E44-DF22-C247-D2E1-5CE0F36FFD02}"/>
              </a:ext>
            </a:extLst>
          </p:cNvPr>
          <p:cNvSpPr txBox="1"/>
          <p:nvPr/>
        </p:nvSpPr>
        <p:spPr>
          <a:xfrm>
            <a:off x="1238864" y="313506"/>
            <a:ext cx="99699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4800" dirty="0"/>
              <a:t>Обобщение и классификация</a:t>
            </a:r>
            <a:endParaRPr lang="ru-RU" sz="4800" dirty="0"/>
          </a:p>
        </p:txBody>
      </p:sp>
      <p:pic>
        <p:nvPicPr>
          <p:cNvPr id="7" name="Picture 2" descr="http://perviydoc.ru/docs/24/23262/conv_1/file1_html_2bb36a97.jpg">
            <a:extLst>
              <a:ext uri="{FF2B5EF4-FFF2-40B4-BE49-F238E27FC236}">
                <a16:creationId xmlns:a16="http://schemas.microsoft.com/office/drawing/2014/main" id="{CAE571D5-EB63-7B8C-C4AB-1E1F974D7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07" y="1144503"/>
            <a:ext cx="6171186" cy="424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50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9</a:t>
            </a:fld>
            <a:endParaRPr lang="ru-RU"/>
          </a:p>
        </p:txBody>
      </p:sp>
      <p:pic>
        <p:nvPicPr>
          <p:cNvPr id="2" name="Picture 4" descr="http://stopautism.ru/wp-content/uploads/2015/11/kartinki-predmetov-dlya-detey-29.jpg">
            <a:extLst>
              <a:ext uri="{FF2B5EF4-FFF2-40B4-BE49-F238E27FC236}">
                <a16:creationId xmlns:a16="http://schemas.microsoft.com/office/drawing/2014/main" id="{8AF6A61A-2334-BE6F-D526-533BF490E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-1149" t="2937" r="2437" b="3871"/>
          <a:stretch>
            <a:fillRect/>
          </a:stretch>
        </p:blipFill>
        <p:spPr bwMode="auto">
          <a:xfrm>
            <a:off x="1783963" y="290344"/>
            <a:ext cx="8624073" cy="553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901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F5C475-47AD-432E-9A10-9421DF1AA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84BFC8-02DA-464F-AE97-4951BE4741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9915FD3-F777-4046-A12C-BE3860E324B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TM56410444</Template>
  <TotalTime>0</TotalTime>
  <Words>224</Words>
  <Application>Microsoft Office PowerPoint</Application>
  <PresentationFormat>Широкоэкранный</PresentationFormat>
  <Paragraphs>64</Paragraphs>
  <Slides>22</Slides>
  <Notes>19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Gill Sans Light</vt:lpstr>
      <vt:lpstr>Gill Sans Nova</vt:lpstr>
      <vt:lpstr>Gill Sans Nova Light</vt:lpstr>
      <vt:lpstr>Times New Roman</vt:lpstr>
      <vt:lpstr>Тема Office</vt:lpstr>
      <vt:lpstr>Семинар – практикум  «Чем я могу помочь  своему ребёнку?»</vt:lpstr>
      <vt:lpstr>Цель:</vt:lpstr>
      <vt:lpstr>Презентация PowerPoint</vt:lpstr>
      <vt:lpstr>Задания для детей</vt:lpstr>
      <vt:lpstr>Презентация PowerPoint</vt:lpstr>
      <vt:lpstr>Лес, хлеб, окно, стул, вода, брат, конь, гриб, игла, мед</vt:lpstr>
      <vt:lpstr>Лес, хлеб, окно, стул, вода, брат, конь, гриб, игла, мед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Чем я могу помочь своему ребёнку?</vt:lpstr>
      <vt:lpstr>Презентация PowerPoint</vt:lpstr>
      <vt:lpstr>Правила воспитания</vt:lpstr>
      <vt:lpstr>Презентация PowerPoint</vt:lpstr>
      <vt:lpstr>Нами были использованы фрагменты из фильма «Звёздочки на Земле» Индия,  2007 г.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2022-07-27T06:38:31Z</dcterms:created>
  <dcterms:modified xsi:type="dcterms:W3CDTF">2023-11-15T11:11:06Z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