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ln w="38160">
              <a:solidFill>
                <a:srgbClr val="FF6A09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12</c:v>
                </c:pt>
                <c:pt idx="1">
                  <c:v>23</c:v>
                </c:pt>
                <c:pt idx="2">
                  <c:v>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21C-4AD5-A0EA-698AC1003DFD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ln w="38160">
              <a:solidFill>
                <a:srgbClr val="4F7CCE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25</c:v>
                </c:pt>
                <c:pt idx="1">
                  <c:v>41</c:v>
                </c:pt>
                <c:pt idx="2">
                  <c:v>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1C-4AD5-A0EA-698AC1003DFD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Ряд 3</c:v>
                </c:pt>
              </c:strCache>
            </c:strRef>
          </c:tx>
          <c:spPr>
            <a:ln w="38160">
              <a:solidFill>
                <a:srgbClr val="AB1800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27</c:v>
                </c:pt>
                <c:pt idx="1">
                  <c:v>51</c:v>
                </c:pt>
                <c:pt idx="2">
                  <c:v>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21C-4AD5-A0EA-698AC1003DFD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Ряд 4</c:v>
                </c:pt>
              </c:strCache>
            </c:strRef>
          </c:tx>
          <c:spPr>
            <a:ln w="38160">
              <a:solidFill>
                <a:srgbClr val="F7C600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18</c:v>
                </c:pt>
                <c:pt idx="1">
                  <c:v>29</c:v>
                </c:pt>
                <c:pt idx="2">
                  <c:v>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21C-4AD5-A0EA-698AC1003DFD}"/>
            </c:ext>
          </c:extLst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Ряд 5</c:v>
                </c:pt>
              </c:strCache>
            </c:strRef>
          </c:tx>
          <c:spPr>
            <a:ln w="38160">
              <a:solidFill>
                <a:srgbClr val="8D9CBE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4"/>
                <c:pt idx="1">
                  <c:v>15</c:v>
                </c:pt>
                <c:pt idx="2">
                  <c:v>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21C-4AD5-A0EA-698AC1003D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noFill/>
            </a:ln>
          </c:spPr>
        </c:hiLowLines>
        <c:smooth val="0"/>
        <c:axId val="237157176"/>
        <c:axId val="237156000"/>
      </c:lineChart>
      <c:catAx>
        <c:axId val="237157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00">
            <a:solidFill>
              <a:srgbClr val="77777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entury Schoolbook"/>
              </a:defRPr>
            </a:pPr>
            <a:endParaRPr lang="ru-RU"/>
          </a:p>
        </c:txPr>
        <c:crossAx val="237156000"/>
        <c:crosses val="autoZero"/>
        <c:auto val="1"/>
        <c:lblAlgn val="ctr"/>
        <c:lblOffset val="100"/>
        <c:noMultiLvlLbl val="0"/>
      </c:catAx>
      <c:valAx>
        <c:axId val="237156000"/>
        <c:scaling>
          <c:orientation val="minMax"/>
        </c:scaling>
        <c:delete val="0"/>
        <c:axPos val="l"/>
        <c:majorGridlines>
          <c:spPr>
            <a:ln w="12600">
              <a:solidFill>
                <a:srgbClr val="777777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600">
            <a:solidFill>
              <a:srgbClr val="77777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entury Schoolbook"/>
              </a:defRPr>
            </a:pPr>
            <a:endParaRPr lang="ru-RU"/>
          </a:p>
        </c:txPr>
        <c:crossAx val="237157176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entury Schoolbook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44011817286621"/>
          <c:y val="1.9496246064422403E-2"/>
          <c:w val="0.76380577228997915"/>
          <c:h val="0.84354565270041271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ln w="38160">
              <a:solidFill>
                <a:srgbClr val="FF6A09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12</c:v>
                </c:pt>
                <c:pt idx="1">
                  <c:v>23</c:v>
                </c:pt>
                <c:pt idx="2">
                  <c:v>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C9-4392-8C63-0EFDEB3BA3D3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Ряд 2</c:v>
                </c:pt>
              </c:strCache>
            </c:strRef>
          </c:tx>
          <c:spPr>
            <a:ln w="38160">
              <a:solidFill>
                <a:srgbClr val="4F7CCE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25</c:v>
                </c:pt>
                <c:pt idx="1">
                  <c:v>41</c:v>
                </c:pt>
                <c:pt idx="2">
                  <c:v>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C9-4392-8C63-0EFDEB3BA3D3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Ряд 3</c:v>
                </c:pt>
              </c:strCache>
            </c:strRef>
          </c:tx>
          <c:spPr>
            <a:ln w="38160">
              <a:solidFill>
                <a:srgbClr val="AB1800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27</c:v>
                </c:pt>
                <c:pt idx="1">
                  <c:v>51</c:v>
                </c:pt>
                <c:pt idx="2">
                  <c:v>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2C9-4392-8C63-0EFDEB3BA3D3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Ряд 4</c:v>
                </c:pt>
              </c:strCache>
            </c:strRef>
          </c:tx>
          <c:spPr>
            <a:ln w="38160">
              <a:solidFill>
                <a:srgbClr val="F7C600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18</c:v>
                </c:pt>
                <c:pt idx="1">
                  <c:v>29</c:v>
                </c:pt>
                <c:pt idx="2">
                  <c:v>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2C9-4392-8C63-0EFDEB3BA3D3}"/>
            </c:ext>
          </c:extLst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Ряд 5</c:v>
                </c:pt>
              </c:strCache>
            </c:strRef>
          </c:tx>
          <c:spPr>
            <a:ln w="38160">
              <a:solidFill>
                <a:srgbClr val="8D9CBE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"/>
                <c:pt idx="0">
                  <c:v>начало учебного года</c:v>
                </c:pt>
                <c:pt idx="1">
                  <c:v>середина учебного года</c:v>
                </c:pt>
                <c:pt idx="2">
                  <c:v>конец учебного года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4"/>
                <c:pt idx="1">
                  <c:v>15</c:v>
                </c:pt>
                <c:pt idx="2">
                  <c:v>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2C9-4392-8C63-0EFDEB3BA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noFill/>
            </a:ln>
          </c:spPr>
        </c:hiLowLines>
        <c:smooth val="0"/>
        <c:axId val="237158352"/>
        <c:axId val="237157960"/>
      </c:lineChart>
      <c:catAx>
        <c:axId val="23715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00">
            <a:solidFill>
              <a:srgbClr val="77777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entury Schoolbook"/>
              </a:defRPr>
            </a:pPr>
            <a:endParaRPr lang="ru-RU"/>
          </a:p>
        </c:txPr>
        <c:crossAx val="237157960"/>
        <c:crosses val="autoZero"/>
        <c:auto val="1"/>
        <c:lblAlgn val="ctr"/>
        <c:lblOffset val="100"/>
        <c:noMultiLvlLbl val="0"/>
      </c:catAx>
      <c:valAx>
        <c:axId val="237157960"/>
        <c:scaling>
          <c:orientation val="minMax"/>
        </c:scaling>
        <c:delete val="0"/>
        <c:axPos val="l"/>
        <c:majorGridlines>
          <c:spPr>
            <a:ln w="12600">
              <a:solidFill>
                <a:srgbClr val="777777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600">
            <a:solidFill>
              <a:srgbClr val="77777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entury Schoolbook"/>
              </a:defRPr>
            </a:pPr>
            <a:endParaRPr lang="ru-RU"/>
          </a:p>
        </c:txPr>
        <c:crossAx val="237158352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entury Schoolbook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cap="small" spc="-1">
                <a:solidFill>
                  <a:srgbClr val="575F6D"/>
                </a:solidFill>
                <a:latin typeface="Century Schoolbook"/>
              </a:rPr>
              <a:t>Образец заголовка</a:t>
            </a:r>
            <a:endParaRPr lang="ru-RU" sz="30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 rot="5400000">
            <a:off x="7765200" y="1174320"/>
            <a:ext cx="2285640" cy="3805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4AABAED-20F5-40F2-B9E9-F4B52D6DF03B}" type="datetime">
              <a:rPr lang="ru-RU" sz="1200" b="0" strike="noStrike" spc="-1">
                <a:solidFill>
                  <a:srgbClr val="575F6D"/>
                </a:solidFill>
                <a:latin typeface="Century Schoolbook"/>
              </a:rPr>
              <a:pPr algn="r">
                <a:lnSpc>
                  <a:spcPct val="100000"/>
                </a:lnSpc>
              </a:pPr>
              <a:t>31.08.2022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 rot="5400000">
            <a:off x="7077240" y="4181400"/>
            <a:ext cx="3657240" cy="3837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Line 15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Line 16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Line 17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Line 18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Line 19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chemeClr val="accent1"/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ln w="2844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ln w="1260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ln w="1260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ln w="2844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BE3B017-ACA6-4B27-AF0D-87B44CED9331}" type="slidenum">
              <a:rPr lang="ru-RU" sz="1400" b="1" strike="noStrike" spc="-1">
                <a:solidFill>
                  <a:srgbClr val="FFFFFF"/>
                </a:solidFill>
                <a:latin typeface="Century Schoolbook"/>
              </a:rPr>
              <a:pPr algn="ctr">
                <a:lnSpc>
                  <a:spcPct val="100000"/>
                </a:lnSpc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Century Schoolbook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entury Schoolbook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entury Schoolbook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600" b="0" strike="noStrike" spc="-1">
                <a:solidFill>
                  <a:srgbClr val="000000"/>
                </a:solidFill>
                <a:latin typeface="Century Schoolbook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entury Schoolbook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entury Schoolbook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entury Schoolbook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0" strike="noStrike" cap="small" spc="-1">
                <a:solidFill>
                  <a:srgbClr val="575F6D"/>
                </a:solidFill>
                <a:latin typeface="Century Schoolbook"/>
              </a:rPr>
              <a:t>Образец заголовка</a:t>
            </a:r>
            <a:endParaRPr lang="ru-RU" sz="30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0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lang="ru-RU" sz="2400" b="0" strike="noStrike" spc="-1">
                <a:solidFill>
                  <a:srgbClr val="000000"/>
                </a:solidFill>
                <a:latin typeface="Century Schoolbook"/>
              </a:rPr>
              <a:t>Образец текста</a:t>
            </a:r>
          </a:p>
          <a:p>
            <a:pPr marL="640080" lvl="1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lang="ru-RU" sz="2100" b="0" strike="noStrike" spc="-1">
                <a:solidFill>
                  <a:srgbClr val="000000"/>
                </a:solidFill>
                <a:latin typeface="Century Schoolbook"/>
              </a:rPr>
              <a:t>Второй уровень</a:t>
            </a:r>
          </a:p>
          <a:p>
            <a:pPr marL="914400" lvl="2" indent="-182520">
              <a:lnSpc>
                <a:spcPct val="100000"/>
              </a:lnSpc>
              <a:spcBef>
                <a:spcPts val="360"/>
              </a:spcBef>
              <a:buClr>
                <a:srgbClr val="E07630"/>
              </a:buClr>
              <a:buSzPct val="60000"/>
              <a:buFont typeface="Wingdings" charset="2"/>
              <a:buChar char=""/>
            </a:pPr>
            <a:r>
              <a:rPr lang="ru-RU" sz="1800" b="0" strike="noStrike" spc="-1">
                <a:solidFill>
                  <a:srgbClr val="000000"/>
                </a:solidFill>
                <a:latin typeface="Century Schoolbook"/>
              </a:rPr>
              <a:t>Третий уровень</a:t>
            </a:r>
          </a:p>
          <a:p>
            <a:pPr marL="1188720" lvl="3" indent="-182520">
              <a:lnSpc>
                <a:spcPct val="100000"/>
              </a:lnSpc>
              <a:spcBef>
                <a:spcPts val="360"/>
              </a:spcBef>
              <a:buClr>
                <a:srgbClr val="FEC2AE"/>
              </a:buClr>
              <a:buSzPct val="60000"/>
              <a:buFont typeface="Wingdings" charset="2"/>
              <a:buChar char=""/>
            </a:pPr>
            <a:r>
              <a:rPr lang="ru-RU" sz="1800" b="0" strike="noStrike" spc="-1">
                <a:solidFill>
                  <a:srgbClr val="000000"/>
                </a:solidFill>
                <a:latin typeface="Century Schoolbook"/>
              </a:rPr>
              <a:t>Четвертый уровень</a:t>
            </a:r>
          </a:p>
          <a:p>
            <a:pPr marL="1463040" lvl="4" indent="-182520">
              <a:lnSpc>
                <a:spcPct val="100000"/>
              </a:lnSpc>
              <a:spcBef>
                <a:spcPts val="320"/>
              </a:spcBef>
              <a:buClr>
                <a:srgbClr val="BCC9E9"/>
              </a:buClr>
              <a:buSzPct val="68000"/>
              <a:buFont typeface="Wingdings 2" charset="2"/>
              <a:buChar char=""/>
            </a:pPr>
            <a:r>
              <a:rPr lang="ru-RU" sz="1600" b="0" strike="noStrike" spc="-1">
                <a:solidFill>
                  <a:srgbClr val="000000"/>
                </a:solidFill>
                <a:latin typeface="Century Schoolbook"/>
              </a:rPr>
              <a:t>Пятый уровень</a:t>
            </a:r>
          </a:p>
        </p:txBody>
      </p:sp>
      <p:sp>
        <p:nvSpPr>
          <p:cNvPr id="71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C026349-C977-45DE-A06A-506FDA7089BF}" type="datetime">
              <a:rPr lang="ru-RU" sz="1200" b="0" strike="noStrike" spc="-1">
                <a:solidFill>
                  <a:srgbClr val="575F6D"/>
                </a:solidFill>
                <a:latin typeface="Century Schoolbook"/>
              </a:rPr>
              <a:pPr algn="r">
                <a:lnSpc>
                  <a:spcPct val="100000"/>
                </a:lnSpc>
              </a:pPr>
              <a:t>31.08.2022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72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3AEBBAB6-3A6C-41F0-B603-F23FC2A3DCE3}" type="slidenum">
              <a:rPr lang="ru-RU" sz="1400" b="1" strike="noStrike" spc="-1">
                <a:solidFill>
                  <a:srgbClr val="FFFFFF"/>
                </a:solidFill>
                <a:latin typeface="Century Schoolbook"/>
              </a:rPr>
              <a:pPr algn="ctr">
                <a:lnSpc>
                  <a:spcPct val="100000"/>
                </a:lnSpc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73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2286000" y="3124080"/>
            <a:ext cx="6171840" cy="189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cap="small" spc="-1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4800" b="1" cap="small" spc="-1" dirty="0" smtClean="0">
                <a:solidFill>
                  <a:srgbClr val="002060"/>
                </a:solidFill>
                <a:latin typeface="Times New Roman"/>
              </a:rPr>
              <a:t>В</a:t>
            </a:r>
            <a:r>
              <a:rPr lang="ru-RU" sz="4800" b="1" strike="noStrike" cap="small" spc="-1" dirty="0" smtClean="0">
                <a:solidFill>
                  <a:srgbClr val="002060"/>
                </a:solidFill>
                <a:latin typeface="Times New Roman"/>
              </a:rPr>
              <a:t>едение </a:t>
            </a:r>
            <a:r>
              <a:rPr lang="ru-RU" sz="4800" b="1" strike="noStrike" cap="small" spc="-1" dirty="0">
                <a:solidFill>
                  <a:srgbClr val="002060"/>
                </a:solidFill>
                <a:latin typeface="Times New Roman"/>
              </a:rPr>
              <a:t>портфолио </a:t>
            </a:r>
            <a:r>
              <a:rPr lang="ru-RU" sz="4800" b="1" strike="noStrike" cap="small" spc="-1" dirty="0" smtClean="0">
                <a:solidFill>
                  <a:srgbClr val="002060"/>
                </a:solidFill>
                <a:latin typeface="Times New Roman"/>
              </a:rPr>
              <a:t>обучающегося </a:t>
            </a:r>
            <a:r>
              <a:rPr dirty="0"/>
              <a:t/>
            </a:r>
            <a:br>
              <a:rPr dirty="0"/>
            </a:br>
            <a:r>
              <a:rPr lang="ru-RU" sz="4800" b="1" strike="noStrike" cap="small" spc="-1" dirty="0">
                <a:solidFill>
                  <a:srgbClr val="002060"/>
                </a:solidFill>
                <a:latin typeface="Times New Roman"/>
              </a:rPr>
              <a:t>с ОВЗ</a:t>
            </a:r>
            <a:endParaRPr lang="ru-RU" sz="4800" b="0" strike="noStrike" spc="-1" dirty="0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44008" y="566124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Баркова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Л.,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МБОУ СОШ №17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60640"/>
            <a:ext cx="8229240" cy="586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lang="ru-RU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pic>
        <p:nvPicPr>
          <p:cNvPr id="113" name="Рисунок 112"/>
          <p:cNvPicPr/>
          <p:nvPr/>
        </p:nvPicPr>
        <p:blipFill>
          <a:blip r:embed="rId2" cstate="print"/>
          <a:srcRect l="1000" t="2822" r="1493" b="2398"/>
          <a:stretch/>
        </p:blipFill>
        <p:spPr>
          <a:xfrm>
            <a:off x="467544" y="476672"/>
            <a:ext cx="8064896" cy="52565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Рисунок 113"/>
          <p:cNvPicPr/>
          <p:nvPr/>
        </p:nvPicPr>
        <p:blipFill>
          <a:blip r:embed="rId2" cstate="print"/>
          <a:srcRect l="2982" r="1476" b="1420"/>
          <a:stretch/>
        </p:blipFill>
        <p:spPr>
          <a:xfrm>
            <a:off x="539552" y="598680"/>
            <a:ext cx="7524088" cy="527859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Рисунок 114"/>
          <p:cNvPicPr/>
          <p:nvPr/>
        </p:nvPicPr>
        <p:blipFill>
          <a:blip r:embed="rId2" cstate="print"/>
          <a:srcRect l="2505" t="1010" r="2054" b="1479"/>
          <a:stretch/>
        </p:blipFill>
        <p:spPr>
          <a:xfrm>
            <a:off x="467544" y="504000"/>
            <a:ext cx="7380096" cy="551728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Рисунок 115"/>
          <p:cNvPicPr/>
          <p:nvPr/>
        </p:nvPicPr>
        <p:blipFill>
          <a:blip r:embed="rId2" cstate="print"/>
          <a:srcRect l="2050" r="510"/>
          <a:stretch/>
        </p:blipFill>
        <p:spPr>
          <a:xfrm>
            <a:off x="539552" y="692696"/>
            <a:ext cx="7560840" cy="52565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Содержимое 3"/>
          <p:cNvGraphicFramePr/>
          <p:nvPr/>
        </p:nvGraphicFramePr>
        <p:xfrm>
          <a:off x="1403640" y="1124640"/>
          <a:ext cx="6336712" cy="3960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8" name="CustomShape 1"/>
          <p:cNvSpPr/>
          <p:nvPr/>
        </p:nvSpPr>
        <p:spPr>
          <a:xfrm>
            <a:off x="2098080" y="-525960"/>
            <a:ext cx="4488840" cy="1552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2060"/>
                </a:solidFill>
                <a:latin typeface="Times New Roman"/>
                <a:ea typeface="Calibri"/>
              </a:rPr>
              <a:t>Динамика преодоления  речевых недостатков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2060"/>
                </a:solidFill>
                <a:latin typeface="Times New Roman"/>
                <a:ea typeface="Calibri"/>
              </a:rPr>
              <a:t>у обучающегося 1 класса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331640" y="4550760"/>
            <a:ext cx="6444000" cy="144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i="1" strike="noStrike" spc="-1">
                <a:solidFill>
                  <a:srgbClr val="FE8637"/>
                </a:solidFill>
                <a:latin typeface="Times New Roman"/>
                <a:ea typeface="Calibri"/>
              </a:rPr>
              <a:t>Звукопроизношение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i="1" strike="noStrike" spc="-1">
                <a:solidFill>
                  <a:srgbClr val="0070C0"/>
                </a:solidFill>
                <a:latin typeface="Times New Roman"/>
                <a:ea typeface="Calibri"/>
              </a:rPr>
              <a:t>Фонематический слух, звукобуквенный  и слоговой анализ и синтез слов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76923C"/>
                </a:solidFill>
                <a:latin typeface="Times New Roman"/>
                <a:ea typeface="Calibri"/>
              </a:rPr>
              <a:t> </a:t>
            </a:r>
            <a:r>
              <a:rPr lang="ru-RU" sz="1100" b="1" i="1" strike="noStrike" spc="-1">
                <a:solidFill>
                  <a:srgbClr val="C00000"/>
                </a:solidFill>
                <a:latin typeface="Times New Roman"/>
                <a:ea typeface="Calibri"/>
              </a:rPr>
              <a:t>Лексико-грамматический строй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i="1" strike="noStrike" spc="-1">
                <a:solidFill>
                  <a:srgbClr val="CEB500"/>
                </a:solidFill>
                <a:latin typeface="Times New Roman"/>
                <a:ea typeface="Calibri"/>
              </a:rPr>
              <a:t>Связная речь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1" i="1" strike="noStrike" spc="-1">
                <a:solidFill>
                  <a:srgbClr val="6E84B4"/>
                </a:solidFill>
                <a:latin typeface="Times New Roman"/>
                <a:ea typeface="Calibri"/>
              </a:rPr>
              <a:t>Чтение и письмо</a:t>
            </a:r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Содержимое 3"/>
          <p:cNvGraphicFramePr/>
          <p:nvPr/>
        </p:nvGraphicFramePr>
        <p:xfrm>
          <a:off x="1835696" y="2348880"/>
          <a:ext cx="5832648" cy="366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1" name="CustomShape 1"/>
          <p:cNvSpPr/>
          <p:nvPr/>
        </p:nvSpPr>
        <p:spPr>
          <a:xfrm>
            <a:off x="3059832" y="692696"/>
            <a:ext cx="3672408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2060"/>
                </a:solidFill>
                <a:latin typeface="Century Schoolbook"/>
              </a:rPr>
              <a:t>Страна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2060"/>
                </a:solidFill>
                <a:latin typeface="Century Schoolbook"/>
              </a:rPr>
              <a:t> Красивой Речи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122" name="Рисунок 121"/>
          <p:cNvPicPr/>
          <p:nvPr/>
        </p:nvPicPr>
        <p:blipFill>
          <a:blip r:embed="rId3" cstate="print"/>
          <a:stretch/>
        </p:blipFill>
        <p:spPr>
          <a:xfrm>
            <a:off x="251520" y="5085184"/>
            <a:ext cx="1771200" cy="1526760"/>
          </a:xfrm>
          <a:prstGeom prst="rect">
            <a:avLst/>
          </a:prstGeom>
          <a:ln>
            <a:noFill/>
          </a:ln>
        </p:spPr>
      </p:pic>
      <p:pic>
        <p:nvPicPr>
          <p:cNvPr id="123" name="Рисунок 122"/>
          <p:cNvPicPr/>
          <p:nvPr/>
        </p:nvPicPr>
        <p:blipFill>
          <a:blip r:embed="rId4" cstate="print"/>
          <a:stretch/>
        </p:blipFill>
        <p:spPr>
          <a:xfrm>
            <a:off x="6372200" y="404664"/>
            <a:ext cx="2088016" cy="216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45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Century Schoolbook</vt:lpstr>
      <vt:lpstr>DejaVu Sans</vt:lpstr>
      <vt:lpstr>Symbol</vt:lpstr>
      <vt:lpstr>Times New Roman</vt:lpstr>
      <vt:lpstr>Wingdings</vt:lpstr>
      <vt:lpstr>Wingdings 2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netb</dc:creator>
  <dc:description/>
  <cp:lastModifiedBy>netb</cp:lastModifiedBy>
  <cp:revision>32</cp:revision>
  <dcterms:modified xsi:type="dcterms:W3CDTF">2022-08-31T16:51:15Z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