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7" r:id="rId2"/>
    <p:sldId id="281" r:id="rId3"/>
    <p:sldId id="283" r:id="rId4"/>
    <p:sldId id="288" r:id="rId5"/>
    <p:sldId id="303" r:id="rId6"/>
    <p:sldId id="304" r:id="rId7"/>
    <p:sldId id="307" r:id="rId8"/>
    <p:sldId id="306" r:id="rId9"/>
    <p:sldId id="308" r:id="rId10"/>
    <p:sldId id="309" r:id="rId11"/>
    <p:sldId id="310" r:id="rId12"/>
    <p:sldId id="311" r:id="rId13"/>
    <p:sldId id="312" r:id="rId14"/>
    <p:sldId id="290" r:id="rId15"/>
    <p:sldId id="316" r:id="rId16"/>
    <p:sldId id="291" r:id="rId17"/>
    <p:sldId id="315" r:id="rId18"/>
    <p:sldId id="271"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07" autoAdjust="0"/>
  </p:normalViewPr>
  <p:slideViewPr>
    <p:cSldViewPr>
      <p:cViewPr varScale="1">
        <p:scale>
          <a:sx n="77" d="100"/>
          <a:sy n="77" d="100"/>
        </p:scale>
        <p:origin x="-1092"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smtClean="0">
                <a:effectLst>
                  <a:outerShdw blurRad="38100" dist="38100" dir="2700000" algn="tl">
                    <a:srgbClr val="000000">
                      <a:alpha val="43137"/>
                    </a:srgbClr>
                  </a:outerShdw>
                </a:effectLst>
                <a:latin typeface="+mn-lt"/>
              </a:rPr>
              <a:t>{</a:t>
            </a:r>
            <a:endParaRPr lang="en-US" sz="660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B4C71EC6-210F-42DE-9C53-41977AD35B3D}" type="datetimeFigureOut">
              <a:rPr lang="ru-RU" smtClean="0"/>
              <a:pPr/>
              <a:t>15.02.2023</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pPr/>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15.02.2023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15.02.2023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B4C71EC6-210F-42DE-9C53-41977AD35B3D}" type="datetimeFigureOut">
              <a:rPr lang="ru-RU" smtClean="0"/>
              <a:pPr/>
              <a:t>15.02.2023</a:t>
            </a:fld>
            <a:endParaRPr lang="ru-RU"/>
          </a:p>
        </p:txBody>
      </p:sp>
      <p:sp>
        <p:nvSpPr>
          <p:cNvPr id="15" name="Slide Number Placeholder 14"/>
          <p:cNvSpPr>
            <a:spLocks noGrp="1"/>
          </p:cNvSpPr>
          <p:nvPr>
            <p:ph type="sldNum" sz="quarter" idx="11"/>
          </p:nvPr>
        </p:nvSpPr>
        <p:spPr/>
        <p:txBody>
          <a:bodyPr/>
          <a:lstStyle/>
          <a:p>
            <a:fld id="{B19B0651-EE4F-4900-A07F-96A6BFA9D0F0}" type="slidenum">
              <a:rPr lang="ru-RU" smtClean="0"/>
              <a:pPr/>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smtClean="0">
                <a:effectLst>
                  <a:outerShdw blurRad="38100" dist="38100" dir="2700000" algn="tl">
                    <a:srgbClr val="000000">
                      <a:alpha val="43137"/>
                    </a:srgbClr>
                  </a:outerShdw>
                </a:effectLst>
                <a:latin typeface="+mn-lt"/>
              </a:rPr>
              <a:t>{</a:t>
            </a:r>
            <a:endParaRPr lang="en-US" sz="660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B4C71EC6-210F-42DE-9C53-41977AD35B3D}" type="datetimeFigureOut">
              <a:rPr lang="ru-RU" smtClean="0"/>
              <a:pPr/>
              <a:t>15.02.2023</a:t>
            </a:fld>
            <a:endParaRPr lang="ru-RU"/>
          </a:p>
        </p:txBody>
      </p:sp>
      <p:sp>
        <p:nvSpPr>
          <p:cNvPr id="13" name="Slide Number Placeholder 12"/>
          <p:cNvSpPr>
            <a:spLocks noGrp="1"/>
          </p:cNvSpPr>
          <p:nvPr>
            <p:ph type="sldNum" sz="quarter" idx="11"/>
          </p:nvPr>
        </p:nvSpPr>
        <p:spPr/>
        <p:txBody>
          <a:bodyPr/>
          <a:lstStyle/>
          <a:p>
            <a:fld id="{B19B0651-EE4F-4900-A07F-96A6BFA9D0F0}" type="slidenum">
              <a:rPr lang="ru-RU" smtClean="0"/>
              <a:pPr/>
              <a:t>‹#›</a:t>
            </a:fld>
            <a:endParaRPr lang="ru-RU"/>
          </a:p>
        </p:txBody>
      </p:sp>
      <p:sp>
        <p:nvSpPr>
          <p:cNvPr id="14" name="Footer Placeholder 13"/>
          <p:cNvSpPr>
            <a:spLocks noGrp="1"/>
          </p:cNvSpPr>
          <p:nvPr>
            <p:ph type="ftr" sz="quarter" idx="12"/>
          </p:nvPr>
        </p:nvSpPr>
        <p:spPr/>
        <p:txBody>
          <a:bodyPr/>
          <a:lstStyle/>
          <a:p>
            <a:endParaRPr lang="ru-R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4C71EC6-210F-42DE-9C53-41977AD35B3D}" type="datetimeFigureOut">
              <a:rPr lang="ru-RU" smtClean="0"/>
              <a:pPr/>
              <a:t>15.02.2023</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pPr/>
              <a:t>‹#›</a:t>
            </a:fld>
            <a:endParaRPr lang="ru-RU"/>
          </a:p>
        </p:txBody>
      </p:sp>
      <p:sp>
        <p:nvSpPr>
          <p:cNvPr id="10" name="Footer Placeholder 9"/>
          <p:cNvSpPr>
            <a:spLocks noGrp="1"/>
          </p:cNvSpPr>
          <p:nvPr>
            <p:ph type="ftr" sz="quarter" idx="12"/>
          </p:nvPr>
        </p:nvSpPr>
        <p:spPr/>
        <p:txBody>
          <a:bodyPr/>
          <a:lstStyle/>
          <a:p>
            <a:endParaRPr lang="ru-RU"/>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smtClean="0">
                <a:effectLst>
                  <a:outerShdw blurRad="38100" dist="38100" dir="2700000" algn="tl">
                    <a:srgbClr val="000000">
                      <a:alpha val="43137"/>
                    </a:srgbClr>
                  </a:outerShdw>
                </a:effectLst>
                <a:latin typeface="+mn-lt"/>
              </a:rPr>
              <a:t>{</a:t>
            </a:r>
            <a:endParaRPr lang="en-US" sz="600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smtClean="0">
                <a:effectLst>
                  <a:outerShdw blurRad="38100" dist="38100" dir="2700000" algn="tl">
                    <a:srgbClr val="000000">
                      <a:alpha val="43137"/>
                    </a:srgbClr>
                  </a:outerShdw>
                </a:effectLst>
                <a:latin typeface="+mn-lt"/>
              </a:rPr>
              <a:t>{</a:t>
            </a:r>
            <a:endParaRPr lang="en-US" sz="600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B4C71EC6-210F-42DE-9C53-41977AD35B3D}" type="datetimeFigureOut">
              <a:rPr lang="ru-RU" smtClean="0"/>
              <a:pPr/>
              <a:t>15.02.2023</a:t>
            </a:fld>
            <a:endParaRPr lang="ru-RU"/>
          </a:p>
        </p:txBody>
      </p:sp>
      <p:sp>
        <p:nvSpPr>
          <p:cNvPr id="15" name="Slide Number Placeholder 14"/>
          <p:cNvSpPr>
            <a:spLocks noGrp="1"/>
          </p:cNvSpPr>
          <p:nvPr>
            <p:ph type="sldNum" sz="quarter" idx="11"/>
          </p:nvPr>
        </p:nvSpPr>
        <p:spPr/>
        <p:txBody>
          <a:bodyPr/>
          <a:lstStyle/>
          <a:p>
            <a:fld id="{B19B0651-EE4F-4900-A07F-96A6BFA9D0F0}" type="slidenum">
              <a:rPr lang="ru-RU" smtClean="0"/>
              <a:pPr/>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pPr/>
              <a:t>15.02.2023</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pP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15.02.2023</a:t>
            </a:fld>
            <a:endParaRPr lang="ru-RU"/>
          </a:p>
        </p:txBody>
      </p:sp>
      <p:sp>
        <p:nvSpPr>
          <p:cNvPr id="6" name="Slide Number Placeholder 5"/>
          <p:cNvSpPr>
            <a:spLocks noGrp="1"/>
          </p:cNvSpPr>
          <p:nvPr>
            <p:ph type="sldNum" sz="quarter" idx="11"/>
          </p:nvPr>
        </p:nvSpPr>
        <p:spPr/>
        <p:txBody>
          <a:bodyPr/>
          <a:lstStyle/>
          <a:p>
            <a:fld id="{B19B0651-EE4F-4900-A07F-96A6BFA9D0F0}" type="slidenum">
              <a:rPr lang="ru-RU" smtClean="0"/>
              <a:pPr/>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smtClean="0">
                <a:effectLst>
                  <a:outerShdw blurRad="38100" dist="38100" dir="2700000" algn="tl">
                    <a:srgbClr val="000000">
                      <a:alpha val="43137"/>
                    </a:srgbClr>
                  </a:outerShdw>
                </a:effectLst>
                <a:latin typeface="+mn-lt"/>
              </a:rPr>
              <a:t>{</a:t>
            </a:r>
            <a:endParaRPr lang="en-US" sz="800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B4C71EC6-210F-42DE-9C53-41977AD35B3D}" type="datetimeFigureOut">
              <a:rPr lang="ru-RU" smtClean="0"/>
              <a:pPr/>
              <a:t>15.02.2023</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pPr/>
              <a:t>‹#›</a:t>
            </a:fld>
            <a:endParaRPr lang="ru-RU"/>
          </a:p>
        </p:txBody>
      </p:sp>
      <p:sp>
        <p:nvSpPr>
          <p:cNvPr id="17" name="Footer Placeholder 16"/>
          <p:cNvSpPr>
            <a:spLocks noGrp="1"/>
          </p:cNvSpPr>
          <p:nvPr>
            <p:ph type="ftr" sz="quarter" idx="12"/>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smtClean="0">
                <a:effectLst>
                  <a:outerShdw blurRad="38100" dist="38100" dir="2700000" algn="tl">
                    <a:srgbClr val="000000">
                      <a:alpha val="43137"/>
                    </a:srgbClr>
                  </a:outerShdw>
                </a:effectLst>
                <a:latin typeface="+mn-lt"/>
              </a:rPr>
              <a:t>{</a:t>
            </a:r>
            <a:endParaRPr lang="en-US" sz="600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B4C71EC6-210F-42DE-9C53-41977AD35B3D}" type="datetimeFigureOut">
              <a:rPr lang="ru-RU" smtClean="0"/>
              <a:pPr/>
              <a:t>15.02.2023</a:t>
            </a:fld>
            <a:endParaRPr lang="ru-RU"/>
          </a:p>
        </p:txBody>
      </p:sp>
      <p:sp>
        <p:nvSpPr>
          <p:cNvPr id="14" name="Slide Number Placeholder 13"/>
          <p:cNvSpPr>
            <a:spLocks noGrp="1"/>
          </p:cNvSpPr>
          <p:nvPr>
            <p:ph type="sldNum" sz="quarter" idx="11"/>
          </p:nvPr>
        </p:nvSpPr>
        <p:spPr/>
        <p:txBody>
          <a:bodyPr/>
          <a:lstStyle/>
          <a:p>
            <a:fld id="{B19B0651-EE4F-4900-A07F-96A6BFA9D0F0}" type="slidenum">
              <a:rPr lang="ru-RU" smtClean="0"/>
              <a:pPr/>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4C71EC6-210F-42DE-9C53-41977AD35B3D}" type="datetimeFigureOut">
              <a:rPr lang="ru-RU" smtClean="0"/>
              <a:pPr/>
              <a:t>15.02.2023</a:t>
            </a:fld>
            <a:endParaRPr lang="ru-R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19B0651-EE4F-4900-A07F-96A6BFA9D0F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 двумя вырезанными противолежащими углами 1"/>
          <p:cNvSpPr/>
          <p:nvPr/>
        </p:nvSpPr>
        <p:spPr>
          <a:xfrm>
            <a:off x="1043608" y="836712"/>
            <a:ext cx="7128792" cy="3600400"/>
          </a:xfrm>
          <a:prstGeom prst="snip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3600" dirty="0" smtClean="0">
                <a:solidFill>
                  <a:srgbClr val="00B050"/>
                </a:solidFill>
                <a:latin typeface="Times New Roman" pitchFamily="18" charset="0"/>
                <a:cs typeface="Times New Roman" pitchFamily="18" charset="0"/>
              </a:rPr>
              <a:t>Межполушарное взаимодействие.</a:t>
            </a:r>
          </a:p>
          <a:p>
            <a:pPr algn="ctr"/>
            <a:r>
              <a:rPr lang="ru-RU" sz="3600" dirty="0" smtClean="0">
                <a:solidFill>
                  <a:srgbClr val="00B050"/>
                </a:solidFill>
                <a:latin typeface="Times New Roman" pitchFamily="18" charset="0"/>
                <a:cs typeface="Times New Roman" pitchFamily="18" charset="0"/>
              </a:rPr>
              <a:t>Нейропсихологические  упражнения в работе учителя-логопеда с младшими школьниками.</a:t>
            </a:r>
            <a:endParaRPr lang="ru-RU" sz="3600" dirty="0">
              <a:solidFill>
                <a:srgbClr val="00B050"/>
              </a:solidFill>
              <a:latin typeface="Times New Roman" pitchFamily="18" charset="0"/>
              <a:cs typeface="Times New Roman" pitchFamily="18" charset="0"/>
            </a:endParaRPr>
          </a:p>
        </p:txBody>
      </p:sp>
      <p:sp>
        <p:nvSpPr>
          <p:cNvPr id="3" name="Скругленный прямоугольник 2"/>
          <p:cNvSpPr/>
          <p:nvPr/>
        </p:nvSpPr>
        <p:spPr>
          <a:xfrm>
            <a:off x="2627784" y="4725144"/>
            <a:ext cx="6192688" cy="136815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r"/>
            <a:r>
              <a:rPr lang="ru-RU" dirty="0" smtClean="0">
                <a:solidFill>
                  <a:srgbClr val="002060"/>
                </a:solidFill>
              </a:rPr>
              <a:t>Подготовила:</a:t>
            </a:r>
          </a:p>
          <a:p>
            <a:pPr algn="r"/>
            <a:r>
              <a:rPr lang="ru-RU" dirty="0" smtClean="0">
                <a:solidFill>
                  <a:srgbClr val="002060"/>
                </a:solidFill>
              </a:rPr>
              <a:t>учитель-логопед  МБОУ-СОШ № 33 Максимова Ю.В.</a:t>
            </a:r>
          </a:p>
          <a:p>
            <a:pPr algn="r"/>
            <a:r>
              <a:rPr lang="ru-RU" dirty="0" smtClean="0"/>
              <a:t>      </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188640"/>
            <a:ext cx="727280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C00000"/>
                </a:solidFill>
              </a:rPr>
              <a:t>Упражнения, улучшающие контроль и регулирование деятельности ( ритмичное изменение положений рук)</a:t>
            </a:r>
            <a:endParaRPr lang="ru-RU" dirty="0">
              <a:solidFill>
                <a:srgbClr val="C00000"/>
              </a:solidFill>
            </a:endParaRPr>
          </a:p>
        </p:txBody>
      </p:sp>
      <p:sp>
        <p:nvSpPr>
          <p:cNvPr id="3" name="Прямоугольник 2"/>
          <p:cNvSpPr/>
          <p:nvPr/>
        </p:nvSpPr>
        <p:spPr>
          <a:xfrm>
            <a:off x="683568" y="1154147"/>
            <a:ext cx="7992888" cy="3003899"/>
          </a:xfrm>
          <a:prstGeom prst="rect">
            <a:avLst/>
          </a:prstGeom>
        </p:spPr>
        <p:txBody>
          <a:bodyPr wrap="square">
            <a:spAutoFit/>
          </a:bodyPr>
          <a:lstStyle/>
          <a:p>
            <a:pPr>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2000" b="1" dirty="0" smtClean="0">
                <a:solidFill>
                  <a:srgbClr val="000000"/>
                </a:solidFill>
              </a:rPr>
              <a:t>– </a:t>
            </a:r>
            <a:r>
              <a:rPr lang="ru-RU" altLang="ru-RU" sz="2000" b="1" dirty="0" smtClean="0">
                <a:solidFill>
                  <a:srgbClr val="002060"/>
                </a:solidFill>
              </a:rPr>
              <a:t>Упражнение «Прищепочки»</a:t>
            </a:r>
          </a:p>
          <a:p>
            <a:pPr>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dirty="0" smtClean="0">
                <a:solidFill>
                  <a:srgbClr val="000000"/>
                </a:solidFill>
              </a:rPr>
              <a:t> Поочередно и как можно быстрее перебирайте пальцы рук, соединяя с большим пальцем последовательно указательный, средний и т. д. в прямом (от указательного пальца к мизинцу) и в обратном (от мизинца к указательному пальцу) порядке. В начале упражнение выполняется каждой рукой отдельно, затем вместе. При этом я адаптировала ее для автоматизации звуков в слогах.</a:t>
            </a:r>
          </a:p>
          <a:p>
            <a:pPr>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i="1" u="sng" dirty="0" smtClean="0">
                <a:solidFill>
                  <a:srgbClr val="000000"/>
                </a:solidFill>
              </a:rPr>
              <a:t>Инструкция</a:t>
            </a:r>
            <a:r>
              <a:rPr lang="ru-RU" altLang="ru-RU" dirty="0" smtClean="0">
                <a:solidFill>
                  <a:srgbClr val="000000"/>
                </a:solidFill>
              </a:rPr>
              <a:t>: соединяй большие пальчики с  остальными и произноси слог МА (или цепочку слогов МА-МО-МУ-МЫ)</a:t>
            </a:r>
            <a:endParaRPr lang="ru-RU" altLang="ru-RU" dirty="0">
              <a:solidFill>
                <a:srgbClr val="000000"/>
              </a:solidFill>
            </a:endParaRPr>
          </a:p>
        </p:txBody>
      </p:sp>
      <p:pic>
        <p:nvPicPr>
          <p:cNvPr id="4" name="Picture 2"/>
          <p:cNvPicPr>
            <a:picLocks noChangeAspect="1" noChangeArrowheads="1"/>
          </p:cNvPicPr>
          <p:nvPr/>
        </p:nvPicPr>
        <p:blipFill>
          <a:blip r:embed="rId2" cstate="print"/>
          <a:srcRect/>
          <a:stretch>
            <a:fillRect/>
          </a:stretch>
        </p:blipFill>
        <p:spPr bwMode="auto">
          <a:xfrm>
            <a:off x="2051720" y="4293096"/>
            <a:ext cx="4464496" cy="2088232"/>
          </a:xfrm>
          <a:prstGeom prst="rect">
            <a:avLst/>
          </a:prstGeom>
          <a:noFill/>
          <a:ln w="9525">
            <a:noFill/>
            <a:round/>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332657"/>
            <a:ext cx="7488832" cy="3564053"/>
          </a:xfrm>
          <a:prstGeom prst="rect">
            <a:avLst/>
          </a:prstGeom>
        </p:spPr>
        <p:txBody>
          <a:bodyPr wrap="square">
            <a:spAutoFit/>
          </a:bodyPr>
          <a:lstStyle/>
          <a:p>
            <a:pPr>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b="1" dirty="0" smtClean="0">
                <a:solidFill>
                  <a:srgbClr val="C00000"/>
                </a:solidFill>
              </a:rPr>
              <a:t>Упражнение «Кулак-ребро-ладонь»</a:t>
            </a:r>
          </a:p>
          <a:p>
            <a:pPr>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dirty="0" smtClean="0">
                <a:solidFill>
                  <a:srgbClr val="0070C0"/>
                </a:solidFill>
              </a:rPr>
              <a:t>  Использую эту игру для развития фонематического восприятия либо для дифференциации звуков</a:t>
            </a:r>
            <a:r>
              <a:rPr lang="ru-RU" altLang="ru-RU" sz="800" dirty="0" smtClean="0">
                <a:solidFill>
                  <a:srgbClr val="0070C0"/>
                </a:solidFill>
              </a:rPr>
              <a:t>.</a:t>
            </a:r>
          </a:p>
          <a:p>
            <a:pPr>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i="1" u="sng" dirty="0" smtClean="0">
                <a:solidFill>
                  <a:srgbClr val="0070C0"/>
                </a:solidFill>
              </a:rPr>
              <a:t>Инструкция</a:t>
            </a:r>
            <a:r>
              <a:rPr lang="ru-RU" altLang="ru-RU" dirty="0" smtClean="0">
                <a:solidFill>
                  <a:srgbClr val="0070C0"/>
                </a:solidFill>
              </a:rPr>
              <a:t>: если в слоге -слове услышишь звук Р (Л,С,Ш и т.д.) — ставь кулак, </a:t>
            </a:r>
          </a:p>
          <a:p>
            <a:pPr>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dirty="0" smtClean="0">
                <a:solidFill>
                  <a:srgbClr val="0070C0"/>
                </a:solidFill>
              </a:rPr>
              <a:t>звук Р*,Л*,С*, Щ — ставь ладонь.  </a:t>
            </a:r>
          </a:p>
          <a:p>
            <a:pPr>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dirty="0" smtClean="0">
                <a:solidFill>
                  <a:srgbClr val="0070C0"/>
                </a:solidFill>
              </a:rPr>
              <a:t>2 вариант:   звук С —  кулак, </a:t>
            </a:r>
          </a:p>
          <a:p>
            <a:pPr>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dirty="0" smtClean="0">
                <a:solidFill>
                  <a:srgbClr val="0070C0"/>
                </a:solidFill>
              </a:rPr>
              <a:t>звук З - ребро, звук Ц —  ладонь.</a:t>
            </a:r>
            <a:endParaRPr lang="ru-RU" dirty="0">
              <a:solidFill>
                <a:srgbClr val="0070C0"/>
              </a:solidFill>
            </a:endParaRPr>
          </a:p>
        </p:txBody>
      </p:sp>
      <p:pic>
        <p:nvPicPr>
          <p:cNvPr id="3" name="Picture 2"/>
          <p:cNvPicPr>
            <a:picLocks noChangeAspect="1" noChangeArrowheads="1"/>
          </p:cNvPicPr>
          <p:nvPr/>
        </p:nvPicPr>
        <p:blipFill>
          <a:blip r:embed="rId2" cstate="print"/>
          <a:srcRect/>
          <a:stretch>
            <a:fillRect/>
          </a:stretch>
        </p:blipFill>
        <p:spPr bwMode="auto">
          <a:xfrm>
            <a:off x="4139952" y="3861048"/>
            <a:ext cx="4680520" cy="2592288"/>
          </a:xfrm>
          <a:prstGeom prst="rect">
            <a:avLst/>
          </a:prstGeom>
          <a:noFill/>
          <a:ln w="9525">
            <a:noFill/>
            <a:round/>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908720"/>
            <a:ext cx="6912768" cy="2592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2"/>
                </a:solidFill>
              </a:rPr>
              <a:t>Зеркальное рисование</a:t>
            </a:r>
          </a:p>
          <a:p>
            <a:pPr algn="ctr"/>
            <a:r>
              <a:rPr lang="ru-RU" dirty="0" smtClean="0">
                <a:solidFill>
                  <a:srgbClr val="002060"/>
                </a:solidFill>
              </a:rPr>
              <a:t>Способствует восприятию информации, улучшает ее запоминание. На чистом листе бумаги, взяв в обе руки по карандашу, одновременно рисовать или обводить зеркально –симметричные рисунки, буквы при этом проговаривая звуки , слоги, слова для автоматизации </a:t>
            </a:r>
            <a:r>
              <a:rPr lang="ru-RU" dirty="0" smtClean="0">
                <a:solidFill>
                  <a:schemeClr val="tx2">
                    <a:lumMod val="25000"/>
                  </a:schemeClr>
                </a:solidFill>
              </a:rPr>
              <a:t>звуков.</a:t>
            </a:r>
            <a:endParaRPr lang="ru-RU" dirty="0">
              <a:solidFill>
                <a:schemeClr val="tx2">
                  <a:lumMod val="25000"/>
                </a:schemeClr>
              </a:solidFill>
            </a:endParaRPr>
          </a:p>
        </p:txBody>
      </p:sp>
      <p:pic>
        <p:nvPicPr>
          <p:cNvPr id="3" name="Picture 4" descr="D:\Школа. Ноут\5. Дислексия, развитие навыков чтения\Ахмадуллин\Левая и правая рука (пунктир)\015.jpg"/>
          <p:cNvPicPr>
            <a:picLocks noChangeAspect="1" noChangeArrowheads="1"/>
          </p:cNvPicPr>
          <p:nvPr/>
        </p:nvPicPr>
        <p:blipFill>
          <a:blip r:embed="rId2" cstate="print"/>
          <a:srcRect/>
          <a:stretch>
            <a:fillRect/>
          </a:stretch>
        </p:blipFill>
        <p:spPr bwMode="auto">
          <a:xfrm rot="21072695">
            <a:off x="1079922" y="3913524"/>
            <a:ext cx="1821679" cy="2500536"/>
          </a:xfrm>
          <a:prstGeom prst="rect">
            <a:avLst/>
          </a:prstGeom>
          <a:ln>
            <a:noFill/>
          </a:ln>
          <a:effectLst>
            <a:softEdge rad="112500"/>
          </a:effectLst>
        </p:spPr>
      </p:pic>
      <p:pic>
        <p:nvPicPr>
          <p:cNvPr id="2050" name="Picture 2" descr="C:\Users\User\Downloads\images.jpg"/>
          <p:cNvPicPr>
            <a:picLocks noChangeAspect="1" noChangeArrowheads="1"/>
          </p:cNvPicPr>
          <p:nvPr/>
        </p:nvPicPr>
        <p:blipFill>
          <a:blip r:embed="rId3" cstate="print"/>
          <a:srcRect/>
          <a:stretch>
            <a:fillRect/>
          </a:stretch>
        </p:blipFill>
        <p:spPr bwMode="auto">
          <a:xfrm>
            <a:off x="4283968" y="4221088"/>
            <a:ext cx="3672408" cy="237626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ownloads\Без названия.png"/>
          <p:cNvPicPr>
            <a:picLocks noChangeAspect="1" noChangeArrowheads="1"/>
          </p:cNvPicPr>
          <p:nvPr/>
        </p:nvPicPr>
        <p:blipFill>
          <a:blip r:embed="rId2" cstate="print"/>
          <a:srcRect/>
          <a:stretch>
            <a:fillRect/>
          </a:stretch>
        </p:blipFill>
        <p:spPr bwMode="auto">
          <a:xfrm>
            <a:off x="395536" y="4005064"/>
            <a:ext cx="3744416" cy="2376264"/>
          </a:xfrm>
          <a:prstGeom prst="rect">
            <a:avLst/>
          </a:prstGeom>
          <a:noFill/>
        </p:spPr>
      </p:pic>
      <p:pic>
        <p:nvPicPr>
          <p:cNvPr id="3075" name="Picture 3" descr="C:\Users\User\Downloads\phpGyB0YE_Dokument-Microsoft-Word_html_b5f69244d2e489d2.jpg"/>
          <p:cNvPicPr>
            <a:picLocks noChangeAspect="1" noChangeArrowheads="1"/>
          </p:cNvPicPr>
          <p:nvPr/>
        </p:nvPicPr>
        <p:blipFill>
          <a:blip r:embed="rId3" cstate="print"/>
          <a:srcRect/>
          <a:stretch>
            <a:fillRect/>
          </a:stretch>
        </p:blipFill>
        <p:spPr bwMode="auto">
          <a:xfrm>
            <a:off x="4932040" y="3356992"/>
            <a:ext cx="3888432" cy="3273310"/>
          </a:xfrm>
          <a:prstGeom prst="rect">
            <a:avLst/>
          </a:prstGeom>
          <a:noFill/>
        </p:spPr>
      </p:pic>
      <p:sp>
        <p:nvSpPr>
          <p:cNvPr id="4" name="Скругленный прямоугольник 3"/>
          <p:cNvSpPr/>
          <p:nvPr/>
        </p:nvSpPr>
        <p:spPr>
          <a:xfrm>
            <a:off x="611560" y="620688"/>
            <a:ext cx="7416824" cy="19945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002060"/>
                </a:solidFill>
              </a:rPr>
              <a:t>Нейротаблицы на автоматизацию звуков</a:t>
            </a:r>
          </a:p>
          <a:p>
            <a:pPr algn="ctr"/>
            <a:r>
              <a:rPr lang="ru-RU" dirty="0" smtClean="0">
                <a:solidFill>
                  <a:schemeClr val="bg1"/>
                </a:solidFill>
              </a:rPr>
              <a:t>В этих играх нужно одновременно обеими руками находить одинаковые объекты с разных сторон. Это могут быть числа, буквы, животные и т.п.</a:t>
            </a:r>
            <a:endParaRPr lang="ru-RU"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475656" y="260648"/>
            <a:ext cx="6264696" cy="72008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ru-RU" sz="2800" dirty="0" smtClean="0">
                <a:solidFill>
                  <a:srgbClr val="C00000"/>
                </a:solidFill>
                <a:latin typeface="Times New Roman" pitchFamily="18" charset="0"/>
                <a:cs typeface="Times New Roman" pitchFamily="18" charset="0"/>
              </a:rPr>
              <a:t>Физпаузы, разминки</a:t>
            </a:r>
            <a:endParaRPr lang="ru-RU" sz="2800" dirty="0">
              <a:solidFill>
                <a:srgbClr val="C00000"/>
              </a:solidFill>
              <a:latin typeface="Times New Roman" pitchFamily="18" charset="0"/>
              <a:cs typeface="Times New Roman" pitchFamily="18" charset="0"/>
            </a:endParaRPr>
          </a:p>
        </p:txBody>
      </p:sp>
      <p:sp>
        <p:nvSpPr>
          <p:cNvPr id="7" name="Прямоугольник 6"/>
          <p:cNvSpPr/>
          <p:nvPr/>
        </p:nvSpPr>
        <p:spPr>
          <a:xfrm>
            <a:off x="2697128" y="1052736"/>
            <a:ext cx="3749744" cy="830997"/>
          </a:xfrm>
          <a:prstGeom prst="rect">
            <a:avLst/>
          </a:prstGeom>
        </p:spPr>
        <p:txBody>
          <a:bodyPr wrap="square">
            <a:spAutoFit/>
          </a:bodyPr>
          <a:lstStyle/>
          <a:p>
            <a:pPr algn="ctr"/>
            <a:r>
              <a:rPr lang="ru-RU" altLang="ru-RU" sz="2400" dirty="0" smtClean="0">
                <a:solidFill>
                  <a:srgbClr val="00B0F0"/>
                </a:solidFill>
              </a:rPr>
              <a:t>«Зеркало», «Попробуй повтори»</a:t>
            </a:r>
            <a:endParaRPr lang="ru-RU" sz="2400" dirty="0">
              <a:solidFill>
                <a:srgbClr val="00B0F0"/>
              </a:solidFill>
            </a:endParaRPr>
          </a:p>
        </p:txBody>
      </p:sp>
      <p:sp>
        <p:nvSpPr>
          <p:cNvPr id="8" name="Прямоугольник 7"/>
          <p:cNvSpPr/>
          <p:nvPr/>
        </p:nvSpPr>
        <p:spPr>
          <a:xfrm>
            <a:off x="2286000" y="1953596"/>
            <a:ext cx="6606480" cy="2378087"/>
          </a:xfrm>
          <a:prstGeom prst="rect">
            <a:avLst/>
          </a:prstGeom>
          <a:solidFill>
            <a:schemeClr val="tx2">
              <a:lumMod val="50000"/>
            </a:schemeClr>
          </a:solidFill>
        </p:spPr>
        <p:txBody>
          <a:bodyPr wrap="square">
            <a:spAutoFit/>
          </a:bodyPr>
          <a:lstStyle/>
          <a:p>
            <a:pPr>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ru-RU" altLang="ru-RU" sz="2000" dirty="0" smtClean="0">
                <a:solidFill>
                  <a:schemeClr val="accent3">
                    <a:lumMod val="40000"/>
                    <a:lumOff val="60000"/>
                  </a:schemeClr>
                </a:solidFill>
              </a:rPr>
              <a:t>Суть игры – ребёнок должен воспроизвести положение рук или позу, которую он видит на картинке, для чего ему необходимо совершить некоторое конкретное движение.   Можно использовать музыкальное сопровождение.</a:t>
            </a:r>
          </a:p>
          <a:p>
            <a:pPr>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ru-RU" altLang="ru-RU" sz="2000" dirty="0" smtClean="0">
                <a:solidFill>
                  <a:schemeClr val="accent3">
                    <a:lumMod val="40000"/>
                    <a:lumOff val="60000"/>
                  </a:schemeClr>
                </a:solidFill>
              </a:rPr>
              <a:t>Используется для стимуляции развития НС, способствует образованию новых нейронных связей.</a:t>
            </a:r>
            <a:endParaRPr lang="ru-RU" altLang="ru-RU" sz="2000" dirty="0">
              <a:solidFill>
                <a:schemeClr val="accent3">
                  <a:lumMod val="40000"/>
                  <a:lumOff val="60000"/>
                </a:schemeClr>
              </a:solidFill>
            </a:endParaRPr>
          </a:p>
        </p:txBody>
      </p:sp>
      <p:pic>
        <p:nvPicPr>
          <p:cNvPr id="33794" name="Picture 2" descr="Нейропсихологическая настольная игра Попробуй повтори"/>
          <p:cNvPicPr>
            <a:picLocks noChangeAspect="1" noChangeArrowheads="1"/>
          </p:cNvPicPr>
          <p:nvPr/>
        </p:nvPicPr>
        <p:blipFill>
          <a:blip r:embed="rId2" cstate="print"/>
          <a:srcRect/>
          <a:stretch>
            <a:fillRect/>
          </a:stretch>
        </p:blipFill>
        <p:spPr bwMode="auto">
          <a:xfrm>
            <a:off x="323528" y="4365105"/>
            <a:ext cx="4968552" cy="2333677"/>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620688"/>
            <a:ext cx="5886400" cy="5355312"/>
          </a:xfrm>
          <a:prstGeom prst="rect">
            <a:avLst/>
          </a:prstGeom>
        </p:spPr>
        <p:txBody>
          <a:bodyPr wrap="square">
            <a:spAutoFit/>
          </a:bodyPr>
          <a:lstStyle/>
          <a:p>
            <a:pPr algn="just"/>
            <a:r>
              <a:rPr lang="ru-RU" b="1" dirty="0" smtClean="0">
                <a:solidFill>
                  <a:srgbClr val="00B0F0"/>
                </a:solidFill>
              </a:rPr>
              <a:t>«Снизу вверх, сверху вниз»</a:t>
            </a:r>
            <a:r>
              <a:rPr lang="ru-RU" dirty="0" smtClean="0">
                <a:solidFill>
                  <a:srgbClr val="00B0F0"/>
                </a:solidFill>
              </a:rPr>
              <a:t>. </a:t>
            </a:r>
            <a:r>
              <a:rPr lang="ru-RU" dirty="0" smtClean="0"/>
              <a:t>Упражнение выполняется стоя, руки опущены вдоль тела, ноги вместе. Ходьба на месте под счёт с перемещением рук снизу вверх (низ, пояс, плечи, верх) и сверху вниз (верх, плечи, пояс, низ).</a:t>
            </a:r>
          </a:p>
          <a:p>
            <a:pPr algn="just"/>
            <a:r>
              <a:rPr lang="ru-RU" dirty="0" smtClean="0">
                <a:solidFill>
                  <a:srgbClr val="00B0F0"/>
                </a:solidFill>
              </a:rPr>
              <a:t>     </a:t>
            </a:r>
            <a:r>
              <a:rPr lang="ru-RU" b="1" dirty="0" smtClean="0">
                <a:solidFill>
                  <a:srgbClr val="00B0F0"/>
                </a:solidFill>
              </a:rPr>
              <a:t>«Рука догоняет руку»</a:t>
            </a:r>
            <a:r>
              <a:rPr lang="ru-RU" dirty="0" smtClean="0">
                <a:solidFill>
                  <a:srgbClr val="00B0F0"/>
                </a:solidFill>
              </a:rPr>
              <a:t>. </a:t>
            </a:r>
            <a:r>
              <a:rPr lang="ru-RU" dirty="0" smtClean="0"/>
              <a:t>Исходное положение: стоя, руки опущены вдоль тела, ноги вместе. Ходьба на месте под счёт с попеременным перемещением рук: правая рука на пояс, затем левая - на пояс. Правая рука - на плечо, левая - на плечо, правая - вверх, левая - вверх. Встреча - хлопок над головой, руки разводятся через стороны вниз. Далее упражнение выполняется с левой руки. </a:t>
            </a:r>
          </a:p>
          <a:p>
            <a:pPr algn="just"/>
            <a:r>
              <a:rPr lang="ru-RU" dirty="0" smtClean="0">
                <a:solidFill>
                  <a:srgbClr val="00B0F0"/>
                </a:solidFill>
              </a:rPr>
              <a:t> </a:t>
            </a:r>
            <a:r>
              <a:rPr lang="ru-RU" b="1" dirty="0" smtClean="0">
                <a:solidFill>
                  <a:srgbClr val="00B0F0"/>
                </a:solidFill>
              </a:rPr>
              <a:t>«Перекрёстные шаги</a:t>
            </a:r>
            <a:r>
              <a:rPr lang="ru-RU" b="1" dirty="0" smtClean="0"/>
              <a:t>»</a:t>
            </a:r>
            <a:r>
              <a:rPr lang="ru-RU" dirty="0" smtClean="0"/>
              <a:t>. Исходное положение: стоя, руки согнуты в локтях ладонями вниз, ноги вместе. Ходьба на месте под счёт с перекрёстным касанием ладонями колен. Движение плеча направлено с движением руки. Взгляд перед собой. Положение головы неподвижно. </a:t>
            </a:r>
            <a:endParaRPr lang="ru-RU" dirty="0"/>
          </a:p>
        </p:txBody>
      </p:sp>
      <p:pic>
        <p:nvPicPr>
          <p:cNvPr id="3" name="Picture 5" descr="C:\Users\Ден\Desktop\tzDXHoGvrhM.jpg"/>
          <p:cNvPicPr>
            <a:picLocks noChangeAspect="1" noChangeArrowheads="1"/>
          </p:cNvPicPr>
          <p:nvPr/>
        </p:nvPicPr>
        <p:blipFill>
          <a:blip r:embed="rId2" cstate="print"/>
          <a:srcRect/>
          <a:stretch>
            <a:fillRect/>
          </a:stretch>
        </p:blipFill>
        <p:spPr bwMode="auto">
          <a:xfrm rot="20875875">
            <a:off x="584625" y="453291"/>
            <a:ext cx="1360332" cy="1952527"/>
          </a:xfrm>
          <a:prstGeom prst="rect">
            <a:avLst/>
          </a:prstGeom>
          <a:noFill/>
        </p:spPr>
      </p:pic>
      <p:pic>
        <p:nvPicPr>
          <p:cNvPr id="4" name="Picture 4" descr="C:\Users\Ден\Desktop\reJvC9V5ChM.jpg"/>
          <p:cNvPicPr>
            <a:picLocks noChangeAspect="1" noChangeArrowheads="1"/>
          </p:cNvPicPr>
          <p:nvPr/>
        </p:nvPicPr>
        <p:blipFill>
          <a:blip r:embed="rId3" cstate="print"/>
          <a:srcRect/>
          <a:stretch>
            <a:fillRect/>
          </a:stretch>
        </p:blipFill>
        <p:spPr bwMode="auto">
          <a:xfrm rot="916275">
            <a:off x="293856" y="3471283"/>
            <a:ext cx="1745130" cy="246529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51520" y="260648"/>
            <a:ext cx="5904656" cy="63367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ru-RU" sz="1600" dirty="0" smtClean="0"/>
              <a:t>      </a:t>
            </a:r>
            <a:r>
              <a:rPr lang="ru-RU" sz="1600" b="1" dirty="0" smtClean="0">
                <a:solidFill>
                  <a:srgbClr val="0070C0"/>
                </a:solidFill>
              </a:rPr>
              <a:t>«Пила»</a:t>
            </a:r>
            <a:r>
              <a:rPr lang="ru-RU" sz="1600" dirty="0" smtClean="0">
                <a:solidFill>
                  <a:srgbClr val="0070C0"/>
                </a:solidFill>
              </a:rPr>
              <a:t>. </a:t>
            </a:r>
            <a:r>
              <a:rPr lang="ru-RU" sz="1600" dirty="0" smtClean="0"/>
              <a:t>Исходное положение: дети встают в пары и держатся за руки крестообразно. Затем выполняются действия, имитирующие движения пилы (поочерёдно выдвигая вперёд то правую, то левую руку). Выполняется под счёт или с одновременным проговариванием любого стихотворения с чётким ритмом.</a:t>
            </a:r>
          </a:p>
          <a:p>
            <a:pPr algn="just"/>
            <a:r>
              <a:rPr lang="ru-RU" sz="1600" b="1" dirty="0" smtClean="0"/>
              <a:t> </a:t>
            </a:r>
            <a:r>
              <a:rPr lang="ru-RU" sz="1600" b="1" dirty="0" smtClean="0">
                <a:solidFill>
                  <a:srgbClr val="0070C0"/>
                </a:solidFill>
              </a:rPr>
              <a:t>«Велосипед»</a:t>
            </a:r>
            <a:r>
              <a:rPr lang="ru-RU" sz="1600" i="1" dirty="0" smtClean="0">
                <a:solidFill>
                  <a:srgbClr val="0070C0"/>
                </a:solidFill>
              </a:rPr>
              <a:t>.</a:t>
            </a:r>
            <a:r>
              <a:rPr lang="ru-RU" sz="1600" dirty="0" smtClean="0"/>
              <a:t> Упражнение выполняется в парах. Исходное положение: встать напротив друг друга, коснуться ладонями ладоней партнера. Совершать движения, аналогичные тем, которые выполняют ноги при езде на велосипеде, с напряжением. 8 движений + пауза. Выполняется 3 раза.</a:t>
            </a:r>
          </a:p>
          <a:p>
            <a:pPr algn="just"/>
            <a:r>
              <a:rPr lang="ru-RU" sz="1600" dirty="0" smtClean="0"/>
              <a:t>    </a:t>
            </a:r>
          </a:p>
          <a:p>
            <a:pPr algn="just"/>
            <a:r>
              <a:rPr lang="ru-RU" sz="1600" b="1" dirty="0" smtClean="0"/>
              <a:t>     </a:t>
            </a:r>
            <a:r>
              <a:rPr lang="ru-RU" sz="1600" b="1" dirty="0" smtClean="0">
                <a:solidFill>
                  <a:srgbClr val="0070C0"/>
                </a:solidFill>
              </a:rPr>
              <a:t>«Маршировка». </a:t>
            </a:r>
            <a:r>
              <a:rPr lang="ru-RU" sz="1600" dirty="0" smtClean="0"/>
              <a:t>Выполнять лучше под ритмичную музыку. Шагать на месте. При этом шаг левой ногой сопровождается взмахом левой руки. Шаг правой ногой сопровождается взмахом правой руки.</a:t>
            </a:r>
          </a:p>
        </p:txBody>
      </p:sp>
      <p:pic>
        <p:nvPicPr>
          <p:cNvPr id="47106" name="Picture 2" descr="C:\Users\Ден\Desktop\BsCJsGc4qYo.jpg"/>
          <p:cNvPicPr>
            <a:picLocks noChangeAspect="1" noChangeArrowheads="1"/>
          </p:cNvPicPr>
          <p:nvPr/>
        </p:nvPicPr>
        <p:blipFill>
          <a:blip r:embed="rId2" cstate="print"/>
          <a:srcRect/>
          <a:stretch>
            <a:fillRect/>
          </a:stretch>
        </p:blipFill>
        <p:spPr bwMode="auto">
          <a:xfrm rot="682977">
            <a:off x="6683849" y="758479"/>
            <a:ext cx="1783750" cy="2610709"/>
          </a:xfrm>
          <a:prstGeom prst="rect">
            <a:avLst/>
          </a:prstGeom>
          <a:noFill/>
        </p:spPr>
      </p:pic>
      <p:pic>
        <p:nvPicPr>
          <p:cNvPr id="47107" name="Picture 3" descr="C:\Users\Ден\Desktop\BsCJsGc4qYo (2).jpg"/>
          <p:cNvPicPr>
            <a:picLocks noChangeAspect="1" noChangeArrowheads="1"/>
          </p:cNvPicPr>
          <p:nvPr/>
        </p:nvPicPr>
        <p:blipFill>
          <a:blip r:embed="rId3" cstate="print"/>
          <a:srcRect/>
          <a:stretch>
            <a:fillRect/>
          </a:stretch>
        </p:blipFill>
        <p:spPr bwMode="auto">
          <a:xfrm rot="21133849">
            <a:off x="6625000" y="3404578"/>
            <a:ext cx="1960041" cy="280787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028343"/>
            <a:ext cx="7992888" cy="4893647"/>
          </a:xfrm>
          <a:prstGeom prst="rect">
            <a:avLst/>
          </a:prstGeom>
        </p:spPr>
        <p:txBody>
          <a:bodyPr wrap="square">
            <a:spAutoFit/>
          </a:bodyPr>
          <a:lstStyle/>
          <a:p>
            <a:r>
              <a:rPr lang="ru-RU" sz="2400" b="1" i="1" dirty="0" smtClean="0">
                <a:latin typeface="Times New Roman" pitchFamily="18" charset="0"/>
                <a:cs typeface="Times New Roman" pitchFamily="18" charset="0"/>
              </a:rPr>
              <a:t>Таким образом, использование нейропсихологических приемов повышает интерес и мотивацию к занятиям, у обучающихся развиваются все когнитивные функции, стабилизируется психическое состояние.</a:t>
            </a:r>
          </a:p>
          <a:p>
            <a:r>
              <a:rPr lang="ru-RU" sz="2400" b="1" i="1" dirty="0" smtClean="0">
                <a:latin typeface="Times New Roman" pitchFamily="18" charset="0"/>
                <a:cs typeface="Times New Roman" pitchFamily="18" charset="0"/>
              </a:rPr>
              <a:t> </a:t>
            </a:r>
          </a:p>
          <a:p>
            <a:r>
              <a:rPr lang="ru-RU" sz="2400" b="1" i="1" dirty="0" smtClean="0">
                <a:latin typeface="Times New Roman" pitchFamily="18" charset="0"/>
                <a:cs typeface="Times New Roman" pitchFamily="18" charset="0"/>
              </a:rPr>
              <a:t>Комплексное коррекционное воздействие ведёт к формированию единой функциональной системы мозга и обеспечивает полноценное развитие личности ребёнка.</a:t>
            </a:r>
          </a:p>
          <a:p>
            <a:r>
              <a:rPr lang="ru-RU" sz="2400" b="1" i="1" dirty="0" smtClean="0">
                <a:latin typeface="Times New Roman" pitchFamily="18" charset="0"/>
                <a:cs typeface="Times New Roman" pitchFamily="18" charset="0"/>
              </a:rPr>
              <a:t> </a:t>
            </a:r>
          </a:p>
          <a:p>
            <a:r>
              <a:rPr lang="ru-RU" sz="2400" b="1" i="1" dirty="0" smtClean="0">
                <a:latin typeface="Times New Roman" pitchFamily="18" charset="0"/>
                <a:cs typeface="Times New Roman" pitchFamily="18" charset="0"/>
              </a:rPr>
              <a:t>Достижение эффективности результатов на уровне формирования функциональной грамотности на логопедических занятиях является одним из условий успешной социализации личности ребенка.</a:t>
            </a:r>
            <a:endParaRPr lang="ru-RU"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и по запросу спасибо за внимание картинки для презентации"/>
          <p:cNvPicPr>
            <a:picLocks noChangeAspect="1" noChangeArrowheads="1"/>
          </p:cNvPicPr>
          <p:nvPr/>
        </p:nvPicPr>
        <p:blipFill>
          <a:blip r:embed="rId2" cstate="print"/>
          <a:srcRect/>
          <a:stretch>
            <a:fillRect/>
          </a:stretch>
        </p:blipFill>
        <p:spPr bwMode="auto">
          <a:xfrm>
            <a:off x="467544" y="1124744"/>
            <a:ext cx="8136904" cy="50405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41834664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323528" y="260648"/>
            <a:ext cx="8568952" cy="292631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lnSpc>
                <a:spcPct val="93000"/>
              </a:lnSpc>
              <a:buClr>
                <a:srgbClr val="000000"/>
              </a:buClr>
              <a:buSzPct val="100000"/>
            </a:pPr>
            <a:r>
              <a:rPr lang="ru-RU" altLang="ru-RU" b="1" dirty="0" smtClean="0">
                <a:solidFill>
                  <a:srgbClr val="000000"/>
                </a:solidFill>
                <a:latin typeface="Times New Roman" pitchFamily="16" charset="0"/>
                <a:cs typeface="Times New Roman" pitchFamily="16" charset="0"/>
              </a:rPr>
              <a:t> Нейропсихологи утверждают, что нарушение межполушарного взаимодействия является одной из причин недостатков речи, чтения и письма.</a:t>
            </a:r>
          </a:p>
          <a:p>
            <a:pPr algn="just">
              <a:lnSpc>
                <a:spcPct val="93000"/>
              </a:lnSpc>
              <a:buClr>
                <a:srgbClr val="000000"/>
              </a:buClr>
              <a:buSzPct val="100000"/>
            </a:pPr>
            <a:r>
              <a:rPr lang="ru-RU" altLang="ru-RU" b="1" dirty="0" smtClean="0">
                <a:solidFill>
                  <a:srgbClr val="000000"/>
                </a:solidFill>
                <a:latin typeface="Times New Roman" pitchFamily="16" charset="0"/>
                <a:cs typeface="Times New Roman" pitchFamily="16" charset="0"/>
              </a:rPr>
              <a:t>     Межполушарное взаимодействие – это особый механизм объединения левого и правого полушария в единую интегративную, целостно работающую систему. Развитие межполушарных связей построено на упражнениях и играх, в ходе которых задействованы оба полушария мозга. </a:t>
            </a:r>
          </a:p>
          <a:p>
            <a:pPr algn="just">
              <a:lnSpc>
                <a:spcPct val="93000"/>
              </a:lnSpc>
              <a:buClr>
                <a:srgbClr val="000000"/>
              </a:buClr>
              <a:buSzPct val="100000"/>
            </a:pPr>
            <a:r>
              <a:rPr lang="ru-RU" altLang="ru-RU" b="1" dirty="0" smtClean="0">
                <a:solidFill>
                  <a:srgbClr val="000000"/>
                </a:solidFill>
                <a:latin typeface="Times New Roman" pitchFamily="16" charset="0"/>
                <a:cs typeface="Times New Roman" pitchFamily="16" charset="0"/>
              </a:rPr>
              <a:t>    Одним из вариантов межполушарного взаимодействия является работа двумя руками одновременно, в процессе чего активизируются оба полушария, и формируется сразу несколько навыков: согласованность движений рук и согласованность движений глаз. А если мы параллельно отрабатываем и правильное произношение звука – то еще и согласованность языка.</a:t>
            </a:r>
            <a:endParaRPr lang="ru-RU" dirty="0"/>
          </a:p>
        </p:txBody>
      </p:sp>
      <p:pic>
        <p:nvPicPr>
          <p:cNvPr id="1027" name="Picture 3" descr="https://kostroma.today/wp-content/uploads/2017/12/02-900x506.jpg"/>
          <p:cNvPicPr>
            <a:picLocks noChangeAspect="1" noChangeArrowheads="1"/>
          </p:cNvPicPr>
          <p:nvPr/>
        </p:nvPicPr>
        <p:blipFill>
          <a:blip r:embed="rId2" cstate="print"/>
          <a:srcRect/>
          <a:stretch>
            <a:fillRect/>
          </a:stretch>
        </p:blipFill>
        <p:spPr bwMode="auto">
          <a:xfrm>
            <a:off x="2051720" y="3717032"/>
            <a:ext cx="5568553" cy="284273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Нейроигры</a:t>
            </a:r>
            <a:r>
              <a:rPr kumimoji="0" lang="ru-RU" sz="1000" b="0" i="0" u="none" strike="noStrike" cap="none" normalizeH="0" baseline="0" smtClean="0">
                <a:ln>
                  <a:noFill/>
                </a:ln>
                <a:solidFill>
                  <a:srgbClr val="333333"/>
                </a:solidFill>
                <a:effectLst/>
                <a:latin typeface="Calibri"/>
                <a:ea typeface="Times New Roman" pitchFamily="18" charset="0"/>
                <a:cs typeface="Times New Roman" pitchFamily="18" charset="0"/>
              </a:rPr>
              <a:t> </a:t>
            </a:r>
            <a:r>
              <a:rPr kumimoji="0" lang="ru-RU" sz="1000" b="0" i="0" u="none" strike="noStrike" cap="none" normalizeH="0" baseline="0" smtClean="0">
                <a:ln>
                  <a:noFill/>
                </a:ln>
                <a:solidFill>
                  <a:srgbClr val="333333"/>
                </a:solidFill>
                <a:effectLst/>
                <a:latin typeface="Helvetica"/>
                <a:ea typeface="Times New Roman" pitchFamily="18" charset="0"/>
                <a:cs typeface="Times New Roman" pitchFamily="18" charset="0"/>
              </a:rPr>
              <a:t>- это различные телесно-ориентированные упражнения, которые позволяют через тело воздействовать на мозговые структуры. Включение нейроигр и упражнений на занятия учителя-логопеда становятся перспективным средством коррекционно-развивающей работы с детьми дошкольного возраста с ТНР. Использование нейроигр позволяет, с одной стороны повысить эффективность коррекционно-образовательного процесса, с другой - в большей степени применить индивидуальный подход в процессе обучения.</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rgbClr val="333333"/>
                </a:solidFill>
                <a:effectLst/>
                <a:latin typeface="Helvetica" charset="-52"/>
                <a:ea typeface="Times New Roman" pitchFamily="18" charset="0"/>
                <a:cs typeface="Times New Roman" pitchFamily="18" charset="0"/>
              </a:rPr>
              <a:t>Нейроигры</a:t>
            </a:r>
            <a:r>
              <a:rPr kumimoji="0" lang="ru-RU" sz="1000" b="0" i="0" u="none" strike="noStrike" cap="none" normalizeH="0" baseline="0" smtClean="0">
                <a:ln>
                  <a:noFill/>
                </a:ln>
                <a:solidFill>
                  <a:srgbClr val="333333"/>
                </a:solidFill>
                <a:effectLst/>
                <a:latin typeface="Calibri"/>
                <a:ea typeface="Times New Roman" pitchFamily="18" charset="0"/>
                <a:cs typeface="Times New Roman" pitchFamily="18" charset="0"/>
              </a:rPr>
              <a:t> </a:t>
            </a:r>
            <a:r>
              <a:rPr kumimoji="0" lang="ru-RU" sz="1000" b="0" i="0" u="none" strike="noStrike" cap="none" normalizeH="0" baseline="0" smtClean="0">
                <a:ln>
                  <a:noFill/>
                </a:ln>
                <a:solidFill>
                  <a:srgbClr val="333333"/>
                </a:solidFill>
                <a:effectLst/>
                <a:latin typeface="Helvetica" charset="-52"/>
                <a:ea typeface="Times New Roman" pitchFamily="18" charset="0"/>
                <a:cs typeface="Times New Roman" pitchFamily="18" charset="0"/>
              </a:rPr>
              <a:t>- это различные телесно-ориентированные упражнения, которые позволяют через тело воздействовать на мозговые структуры. Включение нейроигр и упражнений на занятия учителя-логопеда становятся перспективным средством коррекционно-развивающей работы с детьми дошкольного возраста с ТНР. Использование нейроигр позволяет, с одной стороны повысить эффективность коррекционно-образовательного процесса, с другой - в большей степени применить индивидуальный подход в процессе обучения.</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277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rgbClr val="333333"/>
                </a:solidFill>
                <a:effectLst/>
                <a:latin typeface="Helvetica" charset="-52"/>
                <a:ea typeface="Times New Roman" pitchFamily="18" charset="0"/>
                <a:cs typeface="Times New Roman" pitchFamily="18" charset="0"/>
              </a:rPr>
              <a:t>Нейроигры</a:t>
            </a:r>
            <a:r>
              <a:rPr kumimoji="0" lang="ru-RU" sz="1000" b="0" i="0" u="none" strike="noStrike" cap="none" normalizeH="0" baseline="0" smtClean="0">
                <a:ln>
                  <a:noFill/>
                </a:ln>
                <a:solidFill>
                  <a:srgbClr val="333333"/>
                </a:solidFill>
                <a:effectLst/>
                <a:latin typeface="Calibri"/>
                <a:ea typeface="Times New Roman" pitchFamily="18" charset="0"/>
                <a:cs typeface="Times New Roman" pitchFamily="18" charset="0"/>
              </a:rPr>
              <a:t> </a:t>
            </a:r>
            <a:r>
              <a:rPr kumimoji="0" lang="ru-RU" sz="1000" b="0" i="0" u="none" strike="noStrike" cap="none" normalizeH="0" baseline="0" smtClean="0">
                <a:ln>
                  <a:noFill/>
                </a:ln>
                <a:solidFill>
                  <a:srgbClr val="333333"/>
                </a:solidFill>
                <a:effectLst/>
                <a:latin typeface="Helvetica" charset="-52"/>
                <a:ea typeface="Times New Roman" pitchFamily="18" charset="0"/>
                <a:cs typeface="Times New Roman" pitchFamily="18" charset="0"/>
              </a:rPr>
              <a:t>- это различные телесно-ориентированные упражнения, которые позволяют через тело воздействовать на мозговые структуры. Включение нейроигр и упражнений на занятия учителя-логопеда становятся перспективным средством коррекционно-развивающей работы с детьми дошкольного возраста с ТНР. Использование нейроигр позволяет, с одной стороны повысить эффективность коррекционно-образовательного процесса, с другой - в большей степени применить индивидуальный подход в процессе обучения.</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277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rgbClr val="333333"/>
                </a:solidFill>
                <a:effectLst/>
                <a:latin typeface="Helvetica" charset="-52"/>
                <a:ea typeface="Times New Roman" pitchFamily="18" charset="0"/>
                <a:cs typeface="Times New Roman" pitchFamily="18" charset="0"/>
              </a:rPr>
              <a:t>Нейроигры</a:t>
            </a:r>
            <a:r>
              <a:rPr kumimoji="0" lang="ru-RU" sz="1000" b="0" i="0" u="none" strike="noStrike" cap="none" normalizeH="0" baseline="0" smtClean="0">
                <a:ln>
                  <a:noFill/>
                </a:ln>
                <a:solidFill>
                  <a:srgbClr val="333333"/>
                </a:solidFill>
                <a:effectLst/>
                <a:latin typeface="Calibri"/>
                <a:ea typeface="Times New Roman" pitchFamily="18" charset="0"/>
                <a:cs typeface="Times New Roman" pitchFamily="18" charset="0"/>
              </a:rPr>
              <a:t> </a:t>
            </a:r>
            <a:r>
              <a:rPr kumimoji="0" lang="ru-RU" sz="1000" b="0" i="0" u="none" strike="noStrike" cap="none" normalizeH="0" baseline="0" smtClean="0">
                <a:ln>
                  <a:noFill/>
                </a:ln>
                <a:solidFill>
                  <a:srgbClr val="333333"/>
                </a:solidFill>
                <a:effectLst/>
                <a:latin typeface="Helvetica" charset="-52"/>
                <a:ea typeface="Times New Roman" pitchFamily="18" charset="0"/>
                <a:cs typeface="Times New Roman" pitchFamily="18" charset="0"/>
              </a:rPr>
              <a:t>- это различные телесно-ориентированные упражнения, которые позволяют через тело воздействовать на мозговые структуры. Включение нейроигр и упражнений на занятия учителя-логопеда становятся перспективным средством коррекционно-развивающей работы с детьми дошкольного возраста с ТНР. Использование нейроигр позволяет, с одной стороны повысить эффективность коррекционно-образовательного процесса, с другой - в большей степени применить индивидуальный подход в процессе обучения.</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27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rgbClr val="333333"/>
                </a:solidFill>
                <a:effectLst/>
                <a:latin typeface="Helvetica" charset="-52"/>
                <a:ea typeface="Times New Roman" pitchFamily="18" charset="0"/>
                <a:cs typeface="Times New Roman" pitchFamily="18" charset="0"/>
              </a:rPr>
              <a:t>Нейроигры</a:t>
            </a:r>
            <a:r>
              <a:rPr kumimoji="0" lang="ru-RU" sz="1000" b="0" i="0" u="none" strike="noStrike" cap="none" normalizeH="0" baseline="0" smtClean="0">
                <a:ln>
                  <a:noFill/>
                </a:ln>
                <a:solidFill>
                  <a:srgbClr val="333333"/>
                </a:solidFill>
                <a:effectLst/>
                <a:latin typeface="Calibri"/>
                <a:ea typeface="Times New Roman" pitchFamily="18" charset="0"/>
                <a:cs typeface="Times New Roman" pitchFamily="18" charset="0"/>
              </a:rPr>
              <a:t> </a:t>
            </a:r>
            <a:r>
              <a:rPr kumimoji="0" lang="ru-RU" sz="1000" b="0" i="0" u="none" strike="noStrike" cap="none" normalizeH="0" baseline="0" smtClean="0">
                <a:ln>
                  <a:noFill/>
                </a:ln>
                <a:solidFill>
                  <a:srgbClr val="333333"/>
                </a:solidFill>
                <a:effectLst/>
                <a:latin typeface="Helvetica" charset="-52"/>
                <a:ea typeface="Times New Roman" pitchFamily="18" charset="0"/>
                <a:cs typeface="Times New Roman" pitchFamily="18" charset="0"/>
              </a:rPr>
              <a:t>- это различные телесно-ориентированные упражнения, которые позволяют через тело воздействовать на мозговые структуры. Включение нейроигр и упражнений на занятия учителя-логопеда становятся перспективным средством коррекционно-развивающей работы с детьми дошкольного возраста с ТНР. Использование нейроигр позволяет, с одной стороны повысить эффективность коррекционно-образовательного процесса, с другой - в большей степени применить индивидуальный подход в процессе обучения.</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Прямоугольник 20"/>
          <p:cNvSpPr/>
          <p:nvPr/>
        </p:nvSpPr>
        <p:spPr>
          <a:xfrm>
            <a:off x="827584" y="332656"/>
            <a:ext cx="705678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ru-RU" sz="2400" i="1" dirty="0" smtClean="0">
                <a:solidFill>
                  <a:srgbClr val="002060"/>
                </a:solidFill>
              </a:rPr>
              <a:t>Для чего нужны нейропсихологические приемы?</a:t>
            </a:r>
            <a:endParaRPr lang="ru-RU" sz="2400" dirty="0">
              <a:solidFill>
                <a:srgbClr val="002060"/>
              </a:solidFill>
            </a:endParaRPr>
          </a:p>
        </p:txBody>
      </p:sp>
      <p:sp>
        <p:nvSpPr>
          <p:cNvPr id="3277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1" u="none" strike="noStrike" cap="none" normalizeH="0" baseline="0" smtClean="0">
                <a:ln>
                  <a:noFill/>
                </a:ln>
                <a:solidFill>
                  <a:srgbClr val="333333"/>
                </a:solidFill>
                <a:effectLst/>
                <a:latin typeface="Helvetica" charset="-52"/>
                <a:ea typeface="Times New Roman" pitchFamily="18" charset="0"/>
                <a:cs typeface="Times New Roman" pitchFamily="18" charset="0"/>
              </a:rPr>
              <a:t>- Взявшись</a:t>
            </a:r>
            <a:r>
              <a:rPr kumimoji="0" lang="ru-RU" sz="1000" b="0" i="0" u="none" strike="noStrike" cap="none" normalizeH="0" baseline="0" smtClean="0">
                <a:ln>
                  <a:noFill/>
                </a:ln>
                <a:solidFill>
                  <a:srgbClr val="333333"/>
                </a:solidFill>
                <a:effectLst/>
                <a:latin typeface="Calibri"/>
                <a:ea typeface="Times New Roman" pitchFamily="18" charset="0"/>
                <a:cs typeface="Times New Roman" pitchFamily="18" charset="0"/>
              </a:rPr>
              <a:t> </a:t>
            </a:r>
            <a:r>
              <a:rPr kumimoji="0" lang="ru-RU" sz="1000" b="0" i="0" u="none" strike="noStrike" cap="none" normalizeH="0" baseline="0" smtClean="0">
                <a:ln>
                  <a:noFill/>
                </a:ln>
                <a:solidFill>
                  <a:srgbClr val="333333"/>
                </a:solidFill>
                <a:effectLst/>
                <a:latin typeface="Helvetica" charset="-52"/>
                <a:ea typeface="Times New Roman" pitchFamily="18" charset="0"/>
                <a:cs typeface="Times New Roman" pitchFamily="18" charset="0"/>
              </a:rPr>
              <a:t>за мочки ушных раковин, потянуть их вниз, вверх. Взявшись за среднюю часть ушных раковин, потянуть их вперед, потом назад и в стороны.</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277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1" u="none" strike="noStrike" cap="none" normalizeH="0" baseline="0" smtClean="0">
                <a:ln>
                  <a:noFill/>
                </a:ln>
                <a:solidFill>
                  <a:srgbClr val="333333"/>
                </a:solidFill>
                <a:effectLst/>
                <a:latin typeface="Helvetica" charset="-52"/>
                <a:ea typeface="Times New Roman" pitchFamily="18" charset="0"/>
                <a:cs typeface="Times New Roman" pitchFamily="18" charset="0"/>
              </a:rPr>
              <a:t>- Взявшись</a:t>
            </a:r>
            <a:r>
              <a:rPr kumimoji="0" lang="ru-RU" sz="1000" b="0" i="0" u="none" strike="noStrike" cap="none" normalizeH="0" baseline="0" smtClean="0">
                <a:ln>
                  <a:noFill/>
                </a:ln>
                <a:solidFill>
                  <a:srgbClr val="333333"/>
                </a:solidFill>
                <a:effectLst/>
                <a:latin typeface="Calibri"/>
                <a:ea typeface="Times New Roman" pitchFamily="18" charset="0"/>
                <a:cs typeface="Times New Roman" pitchFamily="18" charset="0"/>
              </a:rPr>
              <a:t> </a:t>
            </a:r>
            <a:r>
              <a:rPr kumimoji="0" lang="ru-RU" sz="1000" b="0" i="0" u="none" strike="noStrike" cap="none" normalizeH="0" baseline="0" smtClean="0">
                <a:ln>
                  <a:noFill/>
                </a:ln>
                <a:solidFill>
                  <a:srgbClr val="333333"/>
                </a:solidFill>
                <a:effectLst/>
                <a:latin typeface="Helvetica" charset="-52"/>
                <a:ea typeface="Times New Roman" pitchFamily="18" charset="0"/>
                <a:cs typeface="Times New Roman" pitchFamily="18" charset="0"/>
              </a:rPr>
              <a:t>за мочки ушных раковин, потянуть их вниз, вверх. Взявшись за среднюю часть ушных раковин, потянуть их вперед, потом назад и в стороны.</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TextBox 25"/>
          <p:cNvSpPr txBox="1"/>
          <p:nvPr/>
        </p:nvSpPr>
        <p:spPr>
          <a:xfrm>
            <a:off x="1403648" y="1052736"/>
            <a:ext cx="184731" cy="369332"/>
          </a:xfrm>
          <a:prstGeom prst="rect">
            <a:avLst/>
          </a:prstGeom>
          <a:noFill/>
        </p:spPr>
        <p:txBody>
          <a:bodyPr wrap="none" rtlCol="0">
            <a:spAutoFit/>
          </a:bodyPr>
          <a:lstStyle/>
          <a:p>
            <a:endParaRPr lang="ru-RU" dirty="0"/>
          </a:p>
        </p:txBody>
      </p:sp>
      <p:sp>
        <p:nvSpPr>
          <p:cNvPr id="28" name="TextBox 27"/>
          <p:cNvSpPr txBox="1"/>
          <p:nvPr/>
        </p:nvSpPr>
        <p:spPr>
          <a:xfrm>
            <a:off x="-2340768" y="1205136"/>
            <a:ext cx="24952965" cy="369332"/>
          </a:xfrm>
          <a:prstGeom prst="rect">
            <a:avLst/>
          </a:prstGeom>
          <a:noFill/>
        </p:spPr>
        <p:txBody>
          <a:bodyPr wrap="square" rtlCol="0">
            <a:spAutoFit/>
          </a:bodyPr>
          <a:lstStyle/>
          <a:p>
            <a:r>
              <a:rPr lang="ru-RU" altLang="ru-RU" dirty="0" smtClean="0">
                <a:solidFill>
                  <a:schemeClr val="tx2">
                    <a:lumMod val="95000"/>
                    <a:lumOff val="5000"/>
                  </a:schemeClr>
                </a:solidFill>
                <a:latin typeface="Times New Roman" panose="02020603050405020304" pitchFamily="18" charset="0"/>
                <a:cs typeface="Times New Roman" panose="02020603050405020304" pitchFamily="18" charset="0"/>
              </a:rPr>
              <a:t> </a:t>
            </a:r>
            <a:endParaRPr lang="ru-RU" dirty="0"/>
          </a:p>
        </p:txBody>
      </p:sp>
      <p:pic>
        <p:nvPicPr>
          <p:cNvPr id="14" name="Объект 3"/>
          <p:cNvPicPr>
            <a:picLocks noChangeAspect="1"/>
          </p:cNvPicPr>
          <p:nvPr/>
        </p:nvPicPr>
        <p:blipFill>
          <a:blip r:embed="rId2" cstate="print"/>
          <a:srcRect/>
          <a:stretch>
            <a:fillRect/>
          </a:stretch>
        </p:blipFill>
        <p:spPr>
          <a:xfrm>
            <a:off x="179512" y="1340768"/>
            <a:ext cx="8280921" cy="5184575"/>
          </a:xfrm>
          <a:prstGeom prst="rect">
            <a:avLst/>
          </a:prstGeom>
        </p:spPr>
      </p:pic>
      <p:pic>
        <p:nvPicPr>
          <p:cNvPr id="16386" name="Picture 2" descr="Нейропсихология. Упражнения для развития мышления."/>
          <p:cNvPicPr>
            <a:picLocks noChangeAspect="1" noChangeArrowheads="1"/>
          </p:cNvPicPr>
          <p:nvPr/>
        </p:nvPicPr>
        <p:blipFill>
          <a:blip r:embed="rId3" cstate="print"/>
          <a:srcRect/>
          <a:stretch>
            <a:fillRect/>
          </a:stretch>
        </p:blipFill>
        <p:spPr bwMode="auto">
          <a:xfrm>
            <a:off x="1043608" y="980728"/>
            <a:ext cx="4176464" cy="1296144"/>
          </a:xfrm>
          <a:prstGeom prst="rect">
            <a:avLst/>
          </a:prstGeom>
          <a:noFill/>
        </p:spPr>
      </p:pic>
    </p:spTree>
  </p:cSld>
  <p:clrMapOvr>
    <a:masterClrMapping/>
  </p:clrMapOvr>
  <p:transition>
    <p:cut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https://n72.ru/file/2017/03/SHkolnik.jpg"/>
          <p:cNvPicPr>
            <a:picLocks noChangeAspect="1" noChangeArrowheads="1"/>
          </p:cNvPicPr>
          <p:nvPr/>
        </p:nvPicPr>
        <p:blipFill>
          <a:blip r:embed="rId2" cstate="print"/>
          <a:srcRect/>
          <a:stretch>
            <a:fillRect/>
          </a:stretch>
        </p:blipFill>
        <p:spPr bwMode="auto">
          <a:xfrm>
            <a:off x="4932040" y="836712"/>
            <a:ext cx="3924382" cy="2617562"/>
          </a:xfrm>
          <a:prstGeom prst="rect">
            <a:avLst/>
          </a:prstGeom>
          <a:noFill/>
        </p:spPr>
      </p:pic>
      <p:sp>
        <p:nvSpPr>
          <p:cNvPr id="6" name="Скругленный прямоугольник 5"/>
          <p:cNvSpPr/>
          <p:nvPr/>
        </p:nvSpPr>
        <p:spPr>
          <a:xfrm>
            <a:off x="323528" y="4149080"/>
            <a:ext cx="8568952" cy="25202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dirty="0" smtClean="0">
                <a:latin typeface="Times New Roman" pitchFamily="16" charset="0"/>
                <a:cs typeface="Times New Roman" pitchFamily="16" charset="0"/>
              </a:rPr>
              <a:t>*В начале занятия (на этапе дыхательной, артикуляционной гимнастики, для создания мотивации к занятию)</a:t>
            </a:r>
          </a:p>
          <a:p>
            <a:endParaRPr lang="ru-RU" dirty="0" smtClean="0">
              <a:latin typeface="Times New Roman" pitchFamily="16" charset="0"/>
              <a:cs typeface="Times New Roman" pitchFamily="16" charset="0"/>
            </a:endParaRPr>
          </a:p>
          <a:p>
            <a:r>
              <a:rPr lang="ru-RU" dirty="0" smtClean="0">
                <a:latin typeface="Times New Roman" pitchFamily="16" charset="0"/>
                <a:cs typeface="Times New Roman" pitchFamily="16" charset="0"/>
              </a:rPr>
              <a:t>*В середине занятия в качестве физпаузы, разминки.</a:t>
            </a:r>
          </a:p>
          <a:p>
            <a:endParaRPr lang="ru-RU" dirty="0" smtClean="0">
              <a:latin typeface="Times New Roman" pitchFamily="16" charset="0"/>
              <a:cs typeface="Times New Roman" pitchFamily="16" charset="0"/>
            </a:endParaRPr>
          </a:p>
          <a:p>
            <a:r>
              <a:rPr lang="ru-RU" dirty="0" smtClean="0">
                <a:latin typeface="Times New Roman" pitchFamily="16" charset="0"/>
                <a:cs typeface="Times New Roman" pitchFamily="16" charset="0"/>
              </a:rPr>
              <a:t>*Могут быть включены в основное содержание занятия в коррекционных целях. </a:t>
            </a:r>
          </a:p>
          <a:p>
            <a:endParaRPr lang="ru-RU" dirty="0" smtClean="0">
              <a:latin typeface="Times New Roman" pitchFamily="16" charset="0"/>
              <a:cs typeface="Times New Roman" pitchFamily="16" charset="0"/>
            </a:endParaRPr>
          </a:p>
          <a:p>
            <a:r>
              <a:rPr lang="ru-RU" dirty="0" smtClean="0">
                <a:latin typeface="Times New Roman" pitchFamily="16" charset="0"/>
                <a:cs typeface="Times New Roman" pitchFamily="16" charset="0"/>
              </a:rPr>
              <a:t>Приемы и упражнения подбираются в зависимости от вида нарушения и структуры дефекта. </a:t>
            </a:r>
          </a:p>
        </p:txBody>
      </p:sp>
      <p:sp>
        <p:nvSpPr>
          <p:cNvPr id="5" name="Овал 4"/>
          <p:cNvSpPr/>
          <p:nvPr/>
        </p:nvSpPr>
        <p:spPr>
          <a:xfrm>
            <a:off x="251520" y="332656"/>
            <a:ext cx="4680520" cy="2520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002060"/>
                </a:solidFill>
              </a:rPr>
              <a:t>Нейропсихологические приемы могут применяться на разных этапах логопедического занятия:</a:t>
            </a:r>
            <a:br>
              <a:rPr lang="ru-RU" dirty="0" smtClean="0">
                <a:solidFill>
                  <a:srgbClr val="002060"/>
                </a:solidFill>
              </a:rPr>
            </a:br>
            <a:endParaRPr lang="ru-RU" dirty="0">
              <a:solidFill>
                <a:srgbClr val="00206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0"/>
            <a:ext cx="6912768" cy="1340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rgbClr val="C00000"/>
                </a:solidFill>
              </a:rPr>
              <a:t>Упражнения, которые поднимают тонус  коры полушарий мозга.</a:t>
            </a:r>
          </a:p>
          <a:p>
            <a:pPr algn="ctr"/>
            <a:r>
              <a:rPr lang="ru-RU" dirty="0" smtClean="0"/>
              <a:t> </a:t>
            </a:r>
            <a:r>
              <a:rPr lang="ru-RU" sz="1400" dirty="0" smtClean="0">
                <a:solidFill>
                  <a:schemeClr val="bg1"/>
                </a:solidFill>
              </a:rPr>
              <a:t>Они обеспечивают необходимую скорость протекания нервных процессов между клетками головного мозга. Улучшают эмоции и </a:t>
            </a:r>
            <a:r>
              <a:rPr lang="ru-RU" sz="1400" dirty="0" smtClean="0">
                <a:solidFill>
                  <a:schemeClr val="bg1"/>
                </a:solidFill>
              </a:rPr>
              <a:t>саморегуляцию</a:t>
            </a:r>
            <a:r>
              <a:rPr lang="ru-RU" sz="1400" dirty="0" smtClean="0">
                <a:solidFill>
                  <a:schemeClr val="bg1"/>
                </a:solidFill>
              </a:rPr>
              <a:t>. Регулярные занятия позволяют улучшить мышление, способствуют повышению скорости осознанного чтения, а также улучшают внимание.</a:t>
            </a:r>
          </a:p>
          <a:p>
            <a:pPr algn="ctr"/>
            <a:endParaRPr lang="ru-RU" dirty="0"/>
          </a:p>
        </p:txBody>
      </p:sp>
      <p:sp>
        <p:nvSpPr>
          <p:cNvPr id="3" name="Скругленный прямоугольник 2"/>
          <p:cNvSpPr/>
          <p:nvPr/>
        </p:nvSpPr>
        <p:spPr>
          <a:xfrm>
            <a:off x="539552" y="1484784"/>
            <a:ext cx="7776864" cy="3528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rgbClr val="002060"/>
                </a:solidFill>
              </a:rPr>
              <a:t>+Возьмитесь за мочки ушей, потяните их вверх-вниз. Возьмитесь за среднюю часть ушей, потяните их вперед-назад и вправо-влево.</a:t>
            </a:r>
          </a:p>
          <a:p>
            <a:endParaRPr lang="ru-RU" dirty="0" smtClean="0"/>
          </a:p>
          <a:p>
            <a:r>
              <a:rPr lang="ru-RU" dirty="0" smtClean="0">
                <a:solidFill>
                  <a:schemeClr val="bg1"/>
                </a:solidFill>
              </a:rPr>
              <a:t>+Средними и указательными пальцами обеих рук одновременно *обрисовывайте* контур щек массирующими круговыми движениями, вокруг глаз очки( глаза открыты).</a:t>
            </a:r>
          </a:p>
          <a:p>
            <a:endParaRPr lang="ru-RU" dirty="0" smtClean="0"/>
          </a:p>
          <a:p>
            <a:r>
              <a:rPr lang="ru-RU" dirty="0" smtClean="0">
                <a:solidFill>
                  <a:srgbClr val="002060"/>
                </a:solidFill>
              </a:rPr>
              <a:t>+*Энергетическая зевота*: откройте рот как можно шире и сделайте попытку зевнуть, надавливая подушечками пальцев на сустав, который соединяет верхнюю и нижнюю челюсти. Он будет натягиваться, и вы быстро найдете его( снимает напряжение с мышц лица, глаз, рта, шеи. Улучшаются функции голосовых связок, речь становится четче).</a:t>
            </a:r>
            <a:endParaRPr lang="ru-RU" dirty="0">
              <a:solidFill>
                <a:srgbClr val="002060"/>
              </a:solidFill>
            </a:endParaRPr>
          </a:p>
        </p:txBody>
      </p:sp>
      <p:sp>
        <p:nvSpPr>
          <p:cNvPr id="1026" name="AutoShape 2" descr="Гимнастика мозг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028" name="AutoShape 4" descr="Гимнастика мозг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030" name="AutoShape 6" descr="Гимнастика мозг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1031" name="Picture 7" descr="C:\Users\User\Downloads\Без названия (1).jpg"/>
          <p:cNvPicPr>
            <a:picLocks noChangeAspect="1" noChangeArrowheads="1"/>
          </p:cNvPicPr>
          <p:nvPr/>
        </p:nvPicPr>
        <p:blipFill>
          <a:blip r:embed="rId2" cstate="print"/>
          <a:srcRect/>
          <a:stretch>
            <a:fillRect/>
          </a:stretch>
        </p:blipFill>
        <p:spPr bwMode="auto">
          <a:xfrm>
            <a:off x="1043608" y="5229200"/>
            <a:ext cx="2143125" cy="1628800"/>
          </a:xfrm>
          <a:prstGeom prst="rect">
            <a:avLst/>
          </a:prstGeom>
          <a:noFill/>
        </p:spPr>
      </p:pic>
      <p:pic>
        <p:nvPicPr>
          <p:cNvPr id="1032" name="Picture 8" descr="C:\Users\User\Downloads\Без названия (2).jpg"/>
          <p:cNvPicPr>
            <a:picLocks noChangeAspect="1" noChangeArrowheads="1"/>
          </p:cNvPicPr>
          <p:nvPr/>
        </p:nvPicPr>
        <p:blipFill>
          <a:blip r:embed="rId3" cstate="print"/>
          <a:srcRect/>
          <a:stretch>
            <a:fillRect/>
          </a:stretch>
        </p:blipFill>
        <p:spPr bwMode="auto">
          <a:xfrm>
            <a:off x="4644008" y="5157192"/>
            <a:ext cx="2133600" cy="170080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548680"/>
            <a:ext cx="705678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C00000"/>
                </a:solidFill>
              </a:rPr>
              <a:t>Упражнения, направленные на улучшение качества переноса информации из одного полушария в другое.</a:t>
            </a:r>
            <a:endParaRPr lang="ru-RU" dirty="0">
              <a:solidFill>
                <a:srgbClr val="C00000"/>
              </a:solidFill>
            </a:endParaRPr>
          </a:p>
        </p:txBody>
      </p:sp>
      <p:sp>
        <p:nvSpPr>
          <p:cNvPr id="3" name="Прямоугольник 2"/>
          <p:cNvSpPr/>
          <p:nvPr/>
        </p:nvSpPr>
        <p:spPr>
          <a:xfrm>
            <a:off x="1115616" y="2564904"/>
            <a:ext cx="7056784" cy="1631216"/>
          </a:xfrm>
          <a:prstGeom prst="rect">
            <a:avLst/>
          </a:prstGeom>
        </p:spPr>
        <p:txBody>
          <a:bodyPr wrap="square">
            <a:spAutoFit/>
          </a:bodyPr>
          <a:lstStyle/>
          <a:p>
            <a:r>
              <a:rPr lang="ru-RU" sz="2000" dirty="0" smtClean="0">
                <a:solidFill>
                  <a:schemeClr val="accent1">
                    <a:lumMod val="60000"/>
                    <a:lumOff val="40000"/>
                  </a:schemeClr>
                </a:solidFill>
              </a:rPr>
              <a:t>Левой рукой возьмитесь за кончик носа, а правой рукой – за противоположное ухо. Одновременно отпустите ухо и нос, хлопните в ладони, поменяйте положение рук «с точностью до наоборот».Параллельно с выполнением упражнения произносим звуки,слоги,слова.</a:t>
            </a:r>
          </a:p>
        </p:txBody>
      </p:sp>
      <p:pic>
        <p:nvPicPr>
          <p:cNvPr id="4" name="Рисунок 3"/>
          <p:cNvPicPr>
            <a:picLocks noChangeAspect="1"/>
          </p:cNvPicPr>
          <p:nvPr/>
        </p:nvPicPr>
        <p:blipFill>
          <a:blip r:embed="rId2" cstate="print"/>
          <a:srcRect/>
          <a:stretch>
            <a:fillRect/>
          </a:stretch>
        </p:blipFill>
        <p:spPr bwMode="auto">
          <a:xfrm>
            <a:off x="2987824" y="4406056"/>
            <a:ext cx="3270150" cy="2263304"/>
          </a:xfrm>
          <a:prstGeom prst="rect">
            <a:avLst/>
          </a:prstGeom>
          <a:noFill/>
          <a:ln w="9525">
            <a:noFill/>
            <a:miter lim="800000"/>
            <a:headEnd/>
            <a:tailEnd/>
          </a:ln>
        </p:spPr>
      </p:pic>
      <p:sp>
        <p:nvSpPr>
          <p:cNvPr id="7" name="Прямоугольник 6"/>
          <p:cNvSpPr/>
          <p:nvPr/>
        </p:nvSpPr>
        <p:spPr>
          <a:xfrm>
            <a:off x="3203848" y="1916832"/>
            <a:ext cx="235456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002060"/>
                </a:solidFill>
              </a:rPr>
              <a:t>Нос-Ухо</a:t>
            </a:r>
            <a:endParaRPr lang="ru-RU" dirty="0">
              <a:solidFill>
                <a:srgbClr val="00206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683568" y="548680"/>
            <a:ext cx="7632848" cy="2808312"/>
          </a:xfrm>
          <a:prstGeom prst="ellipse">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2">
                    <a:lumMod val="50000"/>
                  </a:schemeClr>
                </a:solidFill>
              </a:rPr>
              <a:t>Игра* Звуковая тропинка</a:t>
            </a:r>
            <a:r>
              <a:rPr lang="ru-RU" dirty="0" smtClean="0">
                <a:solidFill>
                  <a:srgbClr val="002060"/>
                </a:solidFill>
              </a:rPr>
              <a:t>*</a:t>
            </a:r>
          </a:p>
          <a:p>
            <a:pPr algn="ctr"/>
            <a:r>
              <a:rPr lang="ru-RU" dirty="0" smtClean="0">
                <a:solidFill>
                  <a:schemeClr val="bg1"/>
                </a:solidFill>
              </a:rPr>
              <a:t>Ребенок идет точно по следам. Если на следе нарисована буква  А, наступать на него надо правой ногой. Если на следе нарисована  буква  У, наступать нужно левой ногой. Используем картинки на дифференциацию любых звуков.</a:t>
            </a:r>
            <a:endParaRPr lang="ru-RU" dirty="0">
              <a:solidFill>
                <a:schemeClr val="bg1"/>
              </a:solidFill>
            </a:endParaRPr>
          </a:p>
        </p:txBody>
      </p:sp>
      <p:pic>
        <p:nvPicPr>
          <p:cNvPr id="3" name="Picture 2" descr="C:\Users\User\Downloads\detsad-1805847-1631866252.jpg"/>
          <p:cNvPicPr>
            <a:picLocks noChangeAspect="1" noChangeArrowheads="1"/>
          </p:cNvPicPr>
          <p:nvPr/>
        </p:nvPicPr>
        <p:blipFill>
          <a:blip r:embed="rId2" cstate="print"/>
          <a:srcRect/>
          <a:stretch>
            <a:fillRect/>
          </a:stretch>
        </p:blipFill>
        <p:spPr bwMode="auto">
          <a:xfrm>
            <a:off x="2771800" y="3645025"/>
            <a:ext cx="3024336" cy="299866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683568" y="0"/>
            <a:ext cx="7560840" cy="3933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2000" b="1" dirty="0" smtClean="0">
                <a:solidFill>
                  <a:srgbClr val="7030A0"/>
                </a:solidFill>
              </a:rPr>
              <a:t>Игры с мячами </a:t>
            </a:r>
          </a:p>
          <a:p>
            <a:pPr>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2000" b="1" dirty="0" smtClean="0">
                <a:solidFill>
                  <a:srgbClr val="000000"/>
                </a:solidFill>
              </a:rPr>
              <a:t>(обычными, прыгунами, кинезиологическими</a:t>
            </a:r>
            <a:r>
              <a:rPr lang="ru-RU" altLang="ru-RU" dirty="0" smtClean="0">
                <a:solidFill>
                  <a:srgbClr val="000000"/>
                </a:solidFill>
              </a:rPr>
              <a:t>)</a:t>
            </a:r>
          </a:p>
          <a:p>
            <a:pPr>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i="1" u="sng" dirty="0" smtClean="0">
                <a:solidFill>
                  <a:srgbClr val="000000"/>
                </a:solidFill>
              </a:rPr>
              <a:t>Инструкция:</a:t>
            </a:r>
            <a:r>
              <a:rPr lang="ru-RU" altLang="ru-RU" dirty="0" smtClean="0">
                <a:solidFill>
                  <a:srgbClr val="000000"/>
                </a:solidFill>
              </a:rPr>
              <a:t> на звук Ш покатай мяч правой рукой, на звук Ж левой. </a:t>
            </a:r>
          </a:p>
          <a:p>
            <a:pPr>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dirty="0" smtClean="0">
                <a:solidFill>
                  <a:srgbClr val="000000"/>
                </a:solidFill>
              </a:rPr>
              <a:t>2 вариант: если назову один предмет, покатай правой рукой мяч, если много — левой.</a:t>
            </a:r>
          </a:p>
          <a:p>
            <a:pPr>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dirty="0" smtClean="0">
                <a:solidFill>
                  <a:srgbClr val="000000"/>
                </a:solidFill>
              </a:rPr>
              <a:t>3 вариант: если назову живой предмет –покатай мяч правой рукой, если неживой — левой.</a:t>
            </a:r>
          </a:p>
          <a:p>
            <a:pPr>
              <a:lnSpc>
                <a:spcPct val="93000"/>
              </a:lnSpc>
              <a:spcBef>
                <a:spcPts val="1200"/>
              </a:spcBef>
              <a:spcAft>
                <a:spcPts val="10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dirty="0" smtClean="0">
                <a:solidFill>
                  <a:srgbClr val="000000"/>
                </a:solidFill>
              </a:rPr>
              <a:t> </a:t>
            </a:r>
            <a:endParaRPr lang="ru-RU" altLang="ru-RU" dirty="0">
              <a:solidFill>
                <a:srgbClr val="000000"/>
              </a:solidFill>
            </a:endParaRPr>
          </a:p>
        </p:txBody>
      </p:sp>
      <p:pic>
        <p:nvPicPr>
          <p:cNvPr id="4" name="Picture 4"/>
          <p:cNvPicPr>
            <a:picLocks noChangeAspect="1" noChangeArrowheads="1"/>
          </p:cNvPicPr>
          <p:nvPr/>
        </p:nvPicPr>
        <p:blipFill>
          <a:blip r:embed="rId2" cstate="print"/>
          <a:srcRect/>
          <a:stretch>
            <a:fillRect/>
          </a:stretch>
        </p:blipFill>
        <p:spPr bwMode="auto">
          <a:xfrm>
            <a:off x="5148064" y="4221088"/>
            <a:ext cx="3148012" cy="2474491"/>
          </a:xfrm>
          <a:prstGeom prst="rect">
            <a:avLst/>
          </a:prstGeom>
          <a:noFill/>
          <a:ln w="9525">
            <a:noFill/>
            <a:round/>
            <a:headEnd/>
            <a:tailEnd/>
          </a:ln>
        </p:spPr>
      </p:pic>
      <p:pic>
        <p:nvPicPr>
          <p:cNvPr id="5" name="Picture 3"/>
          <p:cNvPicPr>
            <a:picLocks noChangeAspect="1" noChangeArrowheads="1"/>
          </p:cNvPicPr>
          <p:nvPr/>
        </p:nvPicPr>
        <p:blipFill>
          <a:blip r:embed="rId3" cstate="print"/>
          <a:srcRect/>
          <a:stretch>
            <a:fillRect/>
          </a:stretch>
        </p:blipFill>
        <p:spPr bwMode="auto">
          <a:xfrm>
            <a:off x="1763688" y="4077072"/>
            <a:ext cx="2232248" cy="2520504"/>
          </a:xfrm>
          <a:prstGeom prst="rect">
            <a:avLst/>
          </a:prstGeom>
          <a:noFill/>
          <a:ln w="9525">
            <a:noFill/>
            <a:round/>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 одним скругленным углом 2"/>
          <p:cNvSpPr/>
          <p:nvPr/>
        </p:nvSpPr>
        <p:spPr>
          <a:xfrm>
            <a:off x="827584" y="332656"/>
            <a:ext cx="7200800" cy="1728192"/>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r>
              <a:rPr lang="ru-RU" dirty="0" smtClean="0">
                <a:solidFill>
                  <a:srgbClr val="7030A0"/>
                </a:solidFill>
              </a:rPr>
              <a:t>Чей предмет</a:t>
            </a:r>
          </a:p>
          <a:p>
            <a:pPr algn="ctr"/>
            <a:r>
              <a:rPr lang="ru-RU" dirty="0" smtClean="0">
                <a:solidFill>
                  <a:schemeClr val="bg1"/>
                </a:solidFill>
              </a:rPr>
              <a:t>Из  мешка ребенок достает по одному предмету и кладет  к определенной букве. Например: если в слове звук Л- кладет правой рукой, если в слове звук Р- кладет левой рукой.</a:t>
            </a:r>
            <a:endParaRPr lang="ru-RU" dirty="0">
              <a:solidFill>
                <a:schemeClr val="bg1"/>
              </a:solidFill>
            </a:endParaRPr>
          </a:p>
        </p:txBody>
      </p:sp>
      <p:sp>
        <p:nvSpPr>
          <p:cNvPr id="5" name="Прямоугольник с одним скругленным углом 4"/>
          <p:cNvSpPr/>
          <p:nvPr/>
        </p:nvSpPr>
        <p:spPr>
          <a:xfrm>
            <a:off x="755576" y="2564904"/>
            <a:ext cx="7416824" cy="2808312"/>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7030A0"/>
                </a:solidFill>
              </a:rPr>
              <a:t>Веселые картинки</a:t>
            </a:r>
          </a:p>
          <a:p>
            <a:pPr algn="ctr"/>
            <a:r>
              <a:rPr lang="ru-RU" dirty="0" smtClean="0">
                <a:solidFill>
                  <a:schemeClr val="bg1"/>
                </a:solidFill>
              </a:rPr>
              <a:t>Необходимо разложить картинки в две коробки. Если в названии предмета присутствует звук  С, то нужно положить в левую корзинку. Если звук Ш- в правую. Картинки с предметами выбираем, исходя из поставленной задачи.</a:t>
            </a:r>
          </a:p>
        </p:txBody>
      </p:sp>
      <p:sp>
        <p:nvSpPr>
          <p:cNvPr id="6" name="Прямоугольник 5"/>
          <p:cNvSpPr/>
          <p:nvPr/>
        </p:nvSpPr>
        <p:spPr>
          <a:xfrm>
            <a:off x="755576" y="6309320"/>
            <a:ext cx="7344816"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rgbClr val="002060"/>
                </a:solidFill>
              </a:rPr>
              <a:t>Все эти упражнения могут выполняться на автоматизацию и дифференциацию звуков, на различные лексические темы.</a:t>
            </a:r>
            <a:endParaRPr lang="ru-RU" dirty="0">
              <a:solidFill>
                <a:srgbClr val="002060"/>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3625</TotalTime>
  <Words>1189</Words>
  <Application>Microsoft Office PowerPoint</Application>
  <PresentationFormat>Экран (4:3)</PresentationFormat>
  <Paragraphs>79</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Базовая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Профилактика дизартрии</dc:title>
  <dc:creator>Пользователь</dc:creator>
  <cp:lastModifiedBy>Пользователь</cp:lastModifiedBy>
  <cp:revision>238</cp:revision>
  <dcterms:created xsi:type="dcterms:W3CDTF">2018-01-10T09:25:15Z</dcterms:created>
  <dcterms:modified xsi:type="dcterms:W3CDTF">2023-02-15T11:11:56Z</dcterms:modified>
</cp:coreProperties>
</file>